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kumimoji="0" sz="3600" b="0" i="0" u="none" strike="noStrike" cap="none" spc="0" normalizeH="0" baseline="0">
        <a:ln>
          <a:noFill/>
        </a:ln>
        <a:solidFill>
          <a:srgbClr val="4A4A4A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A4A4A"/>
        </a:fontRef>
        <a:srgbClr val="4A4A4A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CFE7F3"/>
          </a:solidFill>
        </a:fill>
      </a:tcStyle>
    </a:wholeTbl>
    <a:band2H>
      <a:tcTxStyle/>
      <a:tcStyle>
        <a:tcBdr/>
        <a:fill>
          <a:solidFill>
            <a:srgbClr val="E9F3F9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A4A4A"/>
        </a:fontRef>
        <a:srgbClr val="4A4A4A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DBE8D4"/>
          </a:solidFill>
        </a:fill>
      </a:tcStyle>
    </a:wholeTbl>
    <a:band2H>
      <a:tcTxStyle/>
      <a:tcStyle>
        <a:tcBdr/>
        <a:fill>
          <a:solidFill>
            <a:srgbClr val="EEF4EB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A4A4A"/>
        </a:fontRef>
        <a:srgbClr val="4A4A4A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FFD9CA"/>
          </a:solidFill>
        </a:fill>
      </a:tcStyle>
    </a:wholeTbl>
    <a:band2H>
      <a:tcTxStyle/>
      <a:tcStyle>
        <a:tcBdr/>
        <a:fill>
          <a:solidFill>
            <a:srgbClr val="FFEDE6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A4A4A"/>
        </a:fontRef>
        <a:srgbClr val="4A4A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0EBE0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A4A4A"/>
        </a:fontRef>
        <a:srgbClr val="4A4A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A4A4A"/>
              </a:solidFill>
              <a:prstDash val="solid"/>
              <a:round/>
            </a:ln>
          </a:top>
          <a:bottom>
            <a:ln w="25400" cap="flat">
              <a:solidFill>
                <a:srgbClr val="4A4A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A4A4A"/>
              </a:solidFill>
              <a:prstDash val="solid"/>
              <a:round/>
            </a:ln>
          </a:top>
          <a:bottom>
            <a:ln w="25400" cap="flat">
              <a:solidFill>
                <a:srgbClr val="4A4A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A4A4A"/>
        </a:fontRef>
        <a:srgbClr val="4A4A4A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4A4A4A"/>
          </a:solidFill>
        </a:fill>
      </a:tcStyle>
    </a:firstCol>
    <a:la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4A4A4A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4A4A4A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A4A4A"/>
        </a:fontRef>
        <a:srgbClr val="4A4A4A"/>
      </a:tcTxStyle>
      <a:tcStyle>
        <a:tcBdr>
          <a:left>
            <a:ln w="12700" cap="flat">
              <a:solidFill>
                <a:srgbClr val="4A4A4A"/>
              </a:solidFill>
              <a:prstDash val="solid"/>
              <a:round/>
            </a:ln>
          </a:left>
          <a:right>
            <a:ln w="12700" cap="flat">
              <a:solidFill>
                <a:srgbClr val="4A4A4A"/>
              </a:solidFill>
              <a:prstDash val="solid"/>
              <a:round/>
            </a:ln>
          </a:right>
          <a:top>
            <a:ln w="12700" cap="flat">
              <a:solidFill>
                <a:srgbClr val="4A4A4A"/>
              </a:solidFill>
              <a:prstDash val="solid"/>
              <a:round/>
            </a:ln>
          </a:top>
          <a:bottom>
            <a:ln w="12700" cap="flat">
              <a:solidFill>
                <a:srgbClr val="4A4A4A"/>
              </a:solidFill>
              <a:prstDash val="solid"/>
              <a:round/>
            </a:ln>
          </a:bottom>
          <a:insideH>
            <a:ln w="12700" cap="flat">
              <a:solidFill>
                <a:srgbClr val="4A4A4A"/>
              </a:solidFill>
              <a:prstDash val="solid"/>
              <a:round/>
            </a:ln>
          </a:insideH>
          <a:insideV>
            <a:ln w="12700" cap="flat">
              <a:solidFill>
                <a:srgbClr val="4A4A4A"/>
              </a:solidFill>
              <a:prstDash val="solid"/>
              <a:round/>
            </a:ln>
          </a:insideV>
        </a:tcBdr>
        <a:fill>
          <a:solidFill>
            <a:srgbClr val="4A4A4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4A4A4A"/>
        </a:fontRef>
        <a:srgbClr val="4A4A4A"/>
      </a:tcTxStyle>
      <a:tcStyle>
        <a:tcBdr>
          <a:left>
            <a:ln w="12700" cap="flat">
              <a:solidFill>
                <a:srgbClr val="4A4A4A"/>
              </a:solidFill>
              <a:prstDash val="solid"/>
              <a:round/>
            </a:ln>
          </a:left>
          <a:right>
            <a:ln w="12700" cap="flat">
              <a:solidFill>
                <a:srgbClr val="4A4A4A"/>
              </a:solidFill>
              <a:prstDash val="solid"/>
              <a:round/>
            </a:ln>
          </a:right>
          <a:top>
            <a:ln w="12700" cap="flat">
              <a:solidFill>
                <a:srgbClr val="4A4A4A"/>
              </a:solidFill>
              <a:prstDash val="solid"/>
              <a:round/>
            </a:ln>
          </a:top>
          <a:bottom>
            <a:ln w="12700" cap="flat">
              <a:solidFill>
                <a:srgbClr val="4A4A4A"/>
              </a:solidFill>
              <a:prstDash val="solid"/>
              <a:round/>
            </a:ln>
          </a:bottom>
          <a:insideH>
            <a:ln w="12700" cap="flat">
              <a:solidFill>
                <a:srgbClr val="4A4A4A"/>
              </a:solidFill>
              <a:prstDash val="solid"/>
              <a:round/>
            </a:ln>
          </a:insideH>
          <a:insideV>
            <a:ln w="12700" cap="flat">
              <a:solidFill>
                <a:srgbClr val="4A4A4A"/>
              </a:solidFill>
              <a:prstDash val="solid"/>
              <a:round/>
            </a:ln>
          </a:insideV>
        </a:tcBdr>
        <a:fill>
          <a:solidFill>
            <a:srgbClr val="4A4A4A">
              <a:alpha val="20000"/>
            </a:srgbClr>
          </a:solidFill>
        </a:fill>
      </a:tcStyle>
    </a:firstCol>
    <a:lastRow>
      <a:tcTxStyle b="on" i="off">
        <a:fontRef idx="minor">
          <a:srgbClr val="4A4A4A"/>
        </a:fontRef>
        <a:srgbClr val="4A4A4A"/>
      </a:tcTxStyle>
      <a:tcStyle>
        <a:tcBdr>
          <a:left>
            <a:ln w="12700" cap="flat">
              <a:solidFill>
                <a:srgbClr val="4A4A4A"/>
              </a:solidFill>
              <a:prstDash val="solid"/>
              <a:round/>
            </a:ln>
          </a:left>
          <a:right>
            <a:ln w="12700" cap="flat">
              <a:solidFill>
                <a:srgbClr val="4A4A4A"/>
              </a:solidFill>
              <a:prstDash val="solid"/>
              <a:round/>
            </a:ln>
          </a:right>
          <a:top>
            <a:ln w="50800" cap="flat">
              <a:solidFill>
                <a:srgbClr val="4A4A4A"/>
              </a:solidFill>
              <a:prstDash val="solid"/>
              <a:round/>
            </a:ln>
          </a:top>
          <a:bottom>
            <a:ln w="12700" cap="flat">
              <a:solidFill>
                <a:srgbClr val="4A4A4A"/>
              </a:solidFill>
              <a:prstDash val="solid"/>
              <a:round/>
            </a:ln>
          </a:bottom>
          <a:insideH>
            <a:ln w="12700" cap="flat">
              <a:solidFill>
                <a:srgbClr val="4A4A4A"/>
              </a:solidFill>
              <a:prstDash val="solid"/>
              <a:round/>
            </a:ln>
          </a:insideH>
          <a:insideV>
            <a:ln w="12700" cap="flat">
              <a:solidFill>
                <a:srgbClr val="4A4A4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4A4A4A"/>
        </a:fontRef>
        <a:srgbClr val="4A4A4A"/>
      </a:tcTxStyle>
      <a:tcStyle>
        <a:tcBdr>
          <a:left>
            <a:ln w="12700" cap="flat">
              <a:solidFill>
                <a:srgbClr val="4A4A4A"/>
              </a:solidFill>
              <a:prstDash val="solid"/>
              <a:round/>
            </a:ln>
          </a:left>
          <a:right>
            <a:ln w="12700" cap="flat">
              <a:solidFill>
                <a:srgbClr val="4A4A4A"/>
              </a:solidFill>
              <a:prstDash val="solid"/>
              <a:round/>
            </a:ln>
          </a:right>
          <a:top>
            <a:ln w="12700" cap="flat">
              <a:solidFill>
                <a:srgbClr val="4A4A4A"/>
              </a:solidFill>
              <a:prstDash val="solid"/>
              <a:round/>
            </a:ln>
          </a:top>
          <a:bottom>
            <a:ln w="25400" cap="flat">
              <a:solidFill>
                <a:srgbClr val="4A4A4A"/>
              </a:solidFill>
              <a:prstDash val="solid"/>
              <a:round/>
            </a:ln>
          </a:bottom>
          <a:insideH>
            <a:ln w="12700" cap="flat">
              <a:solidFill>
                <a:srgbClr val="4A4A4A"/>
              </a:solidFill>
              <a:prstDash val="solid"/>
              <a:round/>
            </a:ln>
          </a:insideH>
          <a:insideV>
            <a:ln w="12700" cap="flat">
              <a:solidFill>
                <a:srgbClr val="4A4A4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>
      <p:cViewPr varScale="1">
        <p:scale>
          <a:sx n="54" d="100"/>
          <a:sy n="54" d="100"/>
        </p:scale>
        <p:origin x="7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7251700"/>
            <a:ext cx="20929600" cy="2038283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90000"/>
              </a:lnSpc>
              <a:defRPr sz="4400" b="0" cap="none" spc="-100">
                <a:solidFill>
                  <a:srgbClr val="227AAE"/>
                </a:solidFill>
              </a:defRPr>
            </a:lvl1pPr>
          </a:lstStyle>
          <a:p>
            <a:r>
              <a:t>Sottotitolo presentazione</a:t>
            </a:r>
          </a:p>
        </p:txBody>
      </p:sp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9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0" name="Titolo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9574"/>
          </a:xfrm>
          <a:prstGeom prst="rect">
            <a:avLst/>
          </a:prstGeom>
        </p:spPr>
        <p:txBody>
          <a:bodyPr anchor="t"/>
          <a:lstStyle/>
          <a:p>
            <a:r>
              <a:t>Titolo</a:t>
            </a:r>
          </a:p>
        </p:txBody>
      </p:sp>
      <p:sp>
        <p:nvSpPr>
          <p:cNvPr id="12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0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</p:spPr>
        <p:txBody>
          <a:bodyPr anchor="t"/>
          <a:lstStyle/>
          <a:p>
            <a:r>
              <a:t>Titolo programma</a:t>
            </a:r>
          </a:p>
        </p:txBody>
      </p:sp>
      <p:sp>
        <p:nvSpPr>
          <p:cNvPr id="132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5043258"/>
            <a:ext cx="20929600" cy="6172202"/>
          </a:xfrm>
          <a:prstGeom prst="rect">
            <a:avLst/>
          </a:prstGeom>
        </p:spPr>
        <p:txBody>
          <a:bodyPr anchor="t"/>
          <a:lstStyle>
            <a:lvl1pPr algn="l" defTabSz="12700"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5281886"/>
            <a:ext cx="20929600" cy="3136906"/>
          </a:xfrm>
          <a:prstGeom prst="rect">
            <a:avLst/>
          </a:prstGeom>
        </p:spPr>
        <p:txBody>
          <a:bodyPr/>
          <a:lstStyle>
            <a:lvl1pPr defTabSz="584200">
              <a:lnSpc>
                <a:spcPct val="80000"/>
              </a:lnSpc>
              <a:defRPr sz="8600" b="0" cap="none" spc="-85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 defTabSz="584200">
              <a:lnSpc>
                <a:spcPct val="80000"/>
              </a:lnSpc>
              <a:defRPr sz="8600" b="0" cap="none" spc="-85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 defTabSz="584200">
              <a:lnSpc>
                <a:spcPct val="80000"/>
              </a:lnSpc>
              <a:defRPr sz="8600" b="0" cap="none" spc="-85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 defTabSz="584200">
              <a:lnSpc>
                <a:spcPct val="80000"/>
              </a:lnSpc>
              <a:defRPr sz="8600" b="0" cap="none" spc="-85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 defTabSz="584200">
              <a:lnSpc>
                <a:spcPct val="80000"/>
              </a:lnSpc>
              <a:defRPr sz="8600" b="0" cap="none" spc="-85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formazione importante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8611965"/>
            <a:ext cx="20929600" cy="908818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1pPr>
            <a:lvl2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2pPr>
            <a:lvl3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3pPr>
            <a:lvl4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4pPr>
            <a:lvl5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5pPr>
          </a:lstStyle>
          <a:p>
            <a:r>
              <a:t>Dettagli informazione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1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3" name="Corpo livello uno…"/>
          <p:cNvSpPr txBox="1">
            <a:spLocks noGrp="1"/>
          </p:cNvSpPr>
          <p:nvPr>
            <p:ph type="body" idx="21" hasCustomPrompt="1"/>
          </p:nvPr>
        </p:nvSpPr>
        <p:spPr>
          <a:xfrm>
            <a:off x="1727200" y="1098621"/>
            <a:ext cx="20929600" cy="7461179"/>
          </a:xfrm>
          <a:prstGeom prst="rect">
            <a:avLst/>
          </a:prstGeom>
        </p:spPr>
        <p:txBody>
          <a:bodyPr anchor="b"/>
          <a:lstStyle/>
          <a:p>
            <a:pPr lvl="4" indent="4694528" defTabSz="226667">
              <a:lnSpc>
                <a:spcPct val="70000"/>
              </a:lnSpc>
              <a:defRPr sz="11600" cap="none" spc="-2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100%
</a:t>
            </a:r>
          </a:p>
        </p:txBody>
      </p:sp>
      <p:sp>
        <p:nvSpPr>
          <p:cNvPr id="1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2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3" name="La Royal Danish Playhouse, un edificio moderno che si affaccia su un canale di Copenhagen, vista dal porto al tramonto"/>
          <p:cNvSpPr>
            <a:spLocks noGrp="1"/>
          </p:cNvSpPr>
          <p:nvPr>
            <p:ph type="pic" idx="21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09700" y="2119883"/>
            <a:ext cx="10775585" cy="1936420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90000"/>
              </a:lnSpc>
              <a:defRPr sz="5800" b="0" cap="none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 defTabSz="584200">
              <a:lnSpc>
                <a:spcPct val="90000"/>
              </a:lnSpc>
              <a:defRPr sz="5800" b="0" cap="none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 defTabSz="584200">
              <a:lnSpc>
                <a:spcPct val="90000"/>
              </a:lnSpc>
              <a:defRPr sz="5800" b="0" cap="none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 defTabSz="584200">
              <a:lnSpc>
                <a:spcPct val="90000"/>
              </a:lnSpc>
              <a:defRPr sz="5800" b="0" cap="none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 defTabSz="584200">
              <a:lnSpc>
                <a:spcPct val="90000"/>
              </a:lnSpc>
              <a:defRPr sz="5800" b="0" cap="none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5" name="Attribuzion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09700" y="4051453"/>
            <a:ext cx="10775585" cy="543058"/>
          </a:xfrm>
          <a:prstGeom prst="rect">
            <a:avLst/>
          </a:prstGeom>
        </p:spPr>
        <p:txBody>
          <a:bodyPr/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0" cap="none"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r>
              <a:t>Attribuzione</a:t>
            </a:r>
          </a:p>
        </p:txBody>
      </p:sp>
      <p:sp>
        <p:nvSpPr>
          <p:cNvPr id="16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a Royal Danish Playhouse, un edificio moderno che si affaccia su un canale di Copenhagen, vista dal porto al tramonto"/>
          <p:cNvSpPr>
            <a:spLocks noGrp="1"/>
          </p:cNvSpPr>
          <p:nvPr>
            <p:ph type="pic" sz="quarter" idx="21"/>
          </p:nvPr>
        </p:nvSpPr>
        <p:spPr>
          <a:xfrm>
            <a:off x="14727242" y="5618195"/>
            <a:ext cx="7877462" cy="78774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4" name="Il Black Diamond, un'estensione moderna, affacciata su un canale, dell'edificio della Royal Danish Library a Copenhagen, illuminata di sera"/>
          <p:cNvSpPr>
            <a:spLocks noGrp="1"/>
          </p:cNvSpPr>
          <p:nvPr>
            <p:ph type="pic" sz="quarter" idx="22"/>
          </p:nvPr>
        </p:nvSpPr>
        <p:spPr>
          <a:xfrm>
            <a:off x="14700214" y="1511300"/>
            <a:ext cx="7943855" cy="529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Ponte sospeso al tramonto"/>
          <p:cNvSpPr>
            <a:spLocks noGrp="1"/>
          </p:cNvSpPr>
          <p:nvPr>
            <p:ph type="pic" idx="23"/>
          </p:nvPr>
        </p:nvSpPr>
        <p:spPr>
          <a:xfrm>
            <a:off x="1778000" y="1346200"/>
            <a:ext cx="12852400" cy="11016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oto dall'alto del Cirkelbroen, il moderno ponte pedonale di Copenhagen, con cinque piattaforme circolari"/>
          <p:cNvSpPr>
            <a:spLocks noGrp="1"/>
          </p:cNvSpPr>
          <p:nvPr>
            <p:ph type="pic" idx="21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atro dell'Opera di Copenaghen illuminato di notte e visto dalla parte opposta di un canale"/>
          <p:cNvSpPr>
            <a:spLocks noGrp="1"/>
          </p:cNvSpPr>
          <p:nvPr>
            <p:ph type="pic" idx="21"/>
          </p:nvPr>
        </p:nvSpPr>
        <p:spPr>
          <a:xfrm>
            <a:off x="-3" y="-2527300"/>
            <a:ext cx="24384005" cy="1625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1pPr>
            <a:lvl2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2pPr>
            <a:lvl3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3pPr>
            <a:lvl4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4pPr>
            <a:lvl5pPr defTabSz="584200">
              <a:lnSpc>
                <a:spcPct val="90000"/>
              </a:lnSpc>
              <a:spcBef>
                <a:spcPts val="2000"/>
              </a:spcBef>
              <a:defRPr sz="4400" b="0" cap="none" spc="-44">
                <a:solidFill>
                  <a:srgbClr val="F0EBE0"/>
                </a:solidFill>
              </a:defRPr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727200" y="7817246"/>
            <a:ext cx="20929600" cy="2799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26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r>
              <a:t>Autore e data</a:t>
            </a:r>
          </a:p>
        </p:txBody>
      </p:sp>
      <p:sp>
        <p:nvSpPr>
          <p:cNvPr id="27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nte sospeso al tramonto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Titolo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79"/>
            </a:lvl1pPr>
          </a:lstStyle>
          <a:p>
            <a:r>
              <a:t>Titolo</a:t>
            </a:r>
          </a:p>
        </p:txBody>
      </p:sp>
      <p:sp>
        <p:nvSpPr>
          <p:cNvPr id="3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</p:spPr>
        <p:txBody>
          <a:bodyPr anchor="t"/>
          <a:lstStyle>
            <a:lvl1pPr algn="l" defTabSz="584200">
              <a:lnSpc>
                <a:spcPct val="80000"/>
              </a:lnSpc>
              <a:defRPr sz="4400" b="0" cap="none" spc="-44">
                <a:solidFill>
                  <a:srgbClr val="227AAE"/>
                </a:solidFill>
              </a:defRPr>
            </a:lvl1pPr>
            <a:lvl2pPr algn="l" defTabSz="584200">
              <a:lnSpc>
                <a:spcPct val="80000"/>
              </a:lnSpc>
              <a:defRPr sz="4400" b="0" cap="none" spc="-44">
                <a:solidFill>
                  <a:srgbClr val="227AAE"/>
                </a:solidFill>
              </a:defRPr>
            </a:lvl2pPr>
            <a:lvl3pPr algn="l" defTabSz="584200">
              <a:lnSpc>
                <a:spcPct val="80000"/>
              </a:lnSpc>
              <a:defRPr sz="4400" b="0" cap="none" spc="-44">
                <a:solidFill>
                  <a:srgbClr val="227AAE"/>
                </a:solidFill>
              </a:defRPr>
            </a:lvl3pPr>
            <a:lvl4pPr algn="l" defTabSz="584200">
              <a:lnSpc>
                <a:spcPct val="80000"/>
              </a:lnSpc>
              <a:defRPr sz="4400" b="0" cap="none" spc="-44">
                <a:solidFill>
                  <a:srgbClr val="227AAE"/>
                </a:solidFill>
              </a:defRPr>
            </a:lvl4pPr>
            <a:lvl5pPr algn="l" defTabSz="584200">
              <a:lnSpc>
                <a:spcPct val="80000"/>
              </a:lnSpc>
              <a:defRPr sz="4400" b="0" cap="none" spc="-44">
                <a:solidFill>
                  <a:srgbClr val="227AAE"/>
                </a:solidFill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Autore e data</a:t>
            </a:r>
          </a:p>
        </p:txBody>
      </p:sp>
      <p:sp>
        <p:nvSpPr>
          <p:cNvPr id="40" name="Linea"/>
          <p:cNvSpPr/>
          <p:nvPr/>
        </p:nvSpPr>
        <p:spPr>
          <a:xfrm>
            <a:off x="13665198" y="3721100"/>
            <a:ext cx="9283705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" name="Linea"/>
          <p:cNvSpPr/>
          <p:nvPr/>
        </p:nvSpPr>
        <p:spPr>
          <a:xfrm>
            <a:off x="13665198" y="9525000"/>
            <a:ext cx="9283705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d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Titolo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5358"/>
          </a:xfrm>
          <a:prstGeom prst="rect">
            <a:avLst/>
          </a:prstGeom>
        </p:spPr>
        <p:txBody>
          <a:bodyPr anchor="t"/>
          <a:lstStyle/>
          <a:p>
            <a:r>
              <a:t>Titolo</a:t>
            </a:r>
          </a:p>
        </p:txBody>
      </p:sp>
      <p:sp>
        <p:nvSpPr>
          <p:cNvPr id="5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 anchor="t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Testo elenco puntato diapositiva</a:t>
            </a:r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 anchor="t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 anchor="t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Ponte sospeso al tramonto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79"/>
            </a:lvl1pPr>
          </a:lstStyle>
          <a:p>
            <a:r>
              <a:t>Titolo</a:t>
            </a:r>
          </a:p>
        </p:txBody>
      </p:sp>
      <p:sp>
        <p:nvSpPr>
          <p:cNvPr id="74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0610"/>
            <a:ext cx="9271000" cy="48260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Autore e data</a:t>
            </a:r>
          </a:p>
        </p:txBody>
      </p:sp>
      <p:sp>
        <p:nvSpPr>
          <p:cNvPr id="75" name="Linea"/>
          <p:cNvSpPr/>
          <p:nvPr/>
        </p:nvSpPr>
        <p:spPr>
          <a:xfrm>
            <a:off x="13650991" y="704324"/>
            <a:ext cx="9283706" cy="6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" name="Linea"/>
          <p:cNvSpPr/>
          <p:nvPr/>
        </p:nvSpPr>
        <p:spPr>
          <a:xfrm>
            <a:off x="13934211" y="12912724"/>
            <a:ext cx="9283706" cy="6"/>
          </a:xfrm>
          <a:prstGeom prst="line">
            <a:avLst/>
          </a:prstGeom>
          <a:ln w="12700">
            <a:solidFill>
              <a:schemeClr val="accent1">
                <a:lumOff val="9950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elenco e diretta picc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 anchor="t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5" name="Titolo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79"/>
            </a:lvl1pPr>
          </a:lstStyle>
          <a:p>
            <a:r>
              <a:t>Titolo</a:t>
            </a:r>
          </a:p>
        </p:txBody>
      </p:sp>
      <p:sp>
        <p:nvSpPr>
          <p:cNvPr id="86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665200" y="3740610"/>
            <a:ext cx="9271000" cy="48260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Autore e data</a:t>
            </a:r>
          </a:p>
        </p:txBody>
      </p:sp>
      <p:sp>
        <p:nvSpPr>
          <p:cNvPr id="87" name="Linea"/>
          <p:cNvSpPr/>
          <p:nvPr/>
        </p:nvSpPr>
        <p:spPr>
          <a:xfrm>
            <a:off x="13665198" y="3721100"/>
            <a:ext cx="9283705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8" name="Linea"/>
          <p:cNvSpPr/>
          <p:nvPr/>
        </p:nvSpPr>
        <p:spPr>
          <a:xfrm>
            <a:off x="13665198" y="7010400"/>
            <a:ext cx="9283705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elenco e dirett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 anchor="t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0" cap="none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Titolo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79"/>
            </a:lvl1pPr>
          </a:lstStyle>
          <a:p>
            <a:r>
              <a:t>Titolo</a:t>
            </a:r>
          </a:p>
        </p:txBody>
      </p:sp>
      <p:sp>
        <p:nvSpPr>
          <p:cNvPr id="98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665200" y="3740610"/>
            <a:ext cx="9271000" cy="48260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Autore e data</a:t>
            </a:r>
          </a:p>
        </p:txBody>
      </p:sp>
      <p:sp>
        <p:nvSpPr>
          <p:cNvPr id="99" name="Linea"/>
          <p:cNvSpPr/>
          <p:nvPr/>
        </p:nvSpPr>
        <p:spPr>
          <a:xfrm>
            <a:off x="13665198" y="3721100"/>
            <a:ext cx="9283705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0" name="Linea"/>
          <p:cNvSpPr/>
          <p:nvPr/>
        </p:nvSpPr>
        <p:spPr>
          <a:xfrm>
            <a:off x="13665198" y="7010400"/>
            <a:ext cx="9283705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Titolo sezione</a:t>
            </a:r>
          </a:p>
        </p:txBody>
      </p:sp>
      <p:sp>
        <p:nvSpPr>
          <p:cNvPr id="109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>
            <a:off x="863603" y="889000"/>
            <a:ext cx="22656802" cy="0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a"/>
          <p:cNvSpPr/>
          <p:nvPr/>
        </p:nvSpPr>
        <p:spPr>
          <a:xfrm>
            <a:off x="863603" y="12852400"/>
            <a:ext cx="22656802" cy="0"/>
          </a:xfrm>
          <a:prstGeom prst="line">
            <a:avLst/>
          </a:prstGeom>
          <a:ln w="12700">
            <a:solidFill>
              <a:schemeClr val="accent1">
                <a:lumOff val="9950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152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227AA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5" baseline="0">
          <a:solidFill>
            <a:srgbClr val="4A4A4A"/>
          </a:solidFill>
          <a:uFillTx/>
          <a:latin typeface="Publico Headline Black"/>
          <a:ea typeface="Publico Headline Black"/>
          <a:cs typeface="Publico Headline Black"/>
          <a:sym typeface="Publico Headline Black"/>
        </a:defRPr>
      </a:lvl9pPr>
    </p:titleStyle>
    <p:body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227AAF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Off val="995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-755604" y="9162755"/>
            <a:ext cx="25276421" cy="3863973"/>
          </a:xfrm>
          <a:prstGeom prst="rect">
            <a:avLst/>
          </a:prstGeom>
        </p:spPr>
        <p:txBody>
          <a:bodyPr anchor="b"/>
          <a:lstStyle/>
          <a:p>
            <a:pPr lvl="4" indent="3061903" defTabSz="183599">
              <a:lnSpc>
                <a:spcPct val="70000"/>
              </a:lnSpc>
              <a:spcBef>
                <a:spcPts val="0"/>
              </a:spcBef>
              <a:defRPr sz="9300" b="1" spc="-2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Erasmus plus project in Turkey (Uşak) 19th -24th November 2023</a:t>
            </a:r>
          </a:p>
        </p:txBody>
      </p:sp>
      <p:pic>
        <p:nvPicPr>
          <p:cNvPr id="201" name="image1.jpeg" descr="image1.jpeg"/>
          <p:cNvPicPr>
            <a:picLocks noChangeAspect="1"/>
          </p:cNvPicPr>
          <p:nvPr/>
        </p:nvPicPr>
        <p:blipFill>
          <a:blip r:embed="rId2"/>
          <a:srcRect l="3991" t="3991" r="3991" b="3991"/>
          <a:stretch>
            <a:fillRect/>
          </a:stretch>
        </p:blipFill>
        <p:spPr>
          <a:xfrm>
            <a:off x="8406937" y="1253580"/>
            <a:ext cx="7570125" cy="757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teps to apply for a job"/>
          <p:cNvSpPr txBox="1">
            <a:spLocks noGrp="1"/>
          </p:cNvSpPr>
          <p:nvPr>
            <p:ph type="ctrTitle"/>
          </p:nvPr>
        </p:nvSpPr>
        <p:spPr>
          <a:xfrm>
            <a:off x="1727200" y="4428480"/>
            <a:ext cx="20929600" cy="2797825"/>
          </a:xfrm>
          <a:prstGeom prst="rect">
            <a:avLst/>
          </a:prstGeom>
        </p:spPr>
        <p:txBody>
          <a:bodyPr/>
          <a:lstStyle>
            <a:lvl1pPr>
              <a:defRPr sz="12000" spc="-200">
                <a:solidFill>
                  <a:schemeClr val="accent1">
                    <a:satOff val="-23529"/>
                    <a:lumOff val="-12039"/>
                  </a:schemeClr>
                </a:solidFill>
              </a:defRPr>
            </a:lvl1pPr>
          </a:lstStyle>
          <a:p>
            <a:r>
              <a:t>Steps to apply for a job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before you start looking for work create your curriculum"/>
          <p:cNvSpPr txBox="1">
            <a:spLocks noGrp="1"/>
          </p:cNvSpPr>
          <p:nvPr>
            <p:ph type="ctrTitle"/>
          </p:nvPr>
        </p:nvSpPr>
        <p:spPr>
          <a:xfrm>
            <a:off x="1727199" y="897809"/>
            <a:ext cx="20929602" cy="2797828"/>
          </a:xfrm>
          <a:prstGeom prst="rect">
            <a:avLst/>
          </a:prstGeom>
        </p:spPr>
        <p:txBody>
          <a:bodyPr/>
          <a:lstStyle>
            <a:lvl1pPr>
              <a:defRPr sz="6700" spc="-100">
                <a:solidFill>
                  <a:schemeClr val="accent1"/>
                </a:solidFill>
              </a:defRPr>
            </a:lvl1pPr>
          </a:lstStyle>
          <a:p>
            <a:r>
              <a:t>Before you start looking for work create your curriculum</a:t>
            </a:r>
          </a:p>
        </p:txBody>
      </p:sp>
      <p:sp>
        <p:nvSpPr>
          <p:cNvPr id="206" name="1.Contact Information:…"/>
          <p:cNvSpPr txBox="1"/>
          <p:nvPr/>
        </p:nvSpPr>
        <p:spPr>
          <a:xfrm>
            <a:off x="1914368" y="4270552"/>
            <a:ext cx="19341185" cy="794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1.Contact Information:</a:t>
            </a:r>
          </a:p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   Include full name, phone, email, and LinkedIn.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2. Summary/Objective:</a:t>
            </a:r>
          </a:p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   Craft a brief, tailored statement showcasing skills and goals.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3. Work Experience:</a:t>
            </a:r>
          </a:p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   List jobs chronologically, emphasizing achievements with action verbs.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4. Education</a:t>
            </a:r>
          </a:p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    Note degree, institution, and graduation with honors if applicable.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5.Skills:</a:t>
            </a:r>
          </a:p>
          <a:p>
            <a:pPr>
              <a:defRPr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   Highlight technical and soft skills relevant to the job.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Websites of Job Listings:"/>
          <p:cNvSpPr txBox="1">
            <a:spLocks noGrp="1"/>
          </p:cNvSpPr>
          <p:nvPr>
            <p:ph type="title"/>
          </p:nvPr>
        </p:nvSpPr>
        <p:spPr>
          <a:xfrm>
            <a:off x="1727200" y="1739898"/>
            <a:ext cx="20929600" cy="3225363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chemeClr val="accent1"/>
                </a:solidFill>
              </a:defRPr>
            </a:lvl1pPr>
          </a:lstStyle>
          <a:p>
            <a:r>
              <a:t>Websites of Job Listings:</a:t>
            </a:r>
          </a:p>
        </p:txBody>
      </p:sp>
      <p:pic>
        <p:nvPicPr>
          <p:cNvPr id="209" name="paid-and-free-job-postings-sites.png" descr="paid-and-free-job-postings-si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495" y="3925837"/>
            <a:ext cx="13004802" cy="824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Use specialized online platforms like LinkedIn, Indeed, Monster, or Glassdoor to search for job ads based on your skills and interests."/>
          <p:cNvSpPr txBox="1"/>
          <p:nvPr/>
        </p:nvSpPr>
        <p:spPr>
          <a:xfrm>
            <a:off x="13448763" y="5172888"/>
            <a:ext cx="10053640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400" b="1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Use specialized online platforms like LinkedIn, Indeed, Monster, or Glassdoor to search for job ads based on your skills and interests.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ook for employment agencies or recruitment agencies that can help you find job opportunities based on your skills and preferences."/>
          <p:cNvSpPr txBox="1">
            <a:spLocks noGrp="1"/>
          </p:cNvSpPr>
          <p:nvPr>
            <p:ph type="body" sz="half" idx="1"/>
          </p:nvPr>
        </p:nvSpPr>
        <p:spPr>
          <a:xfrm>
            <a:off x="13665200" y="3272688"/>
            <a:ext cx="9271000" cy="89320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5300"/>
            </a:lvl1pPr>
          </a:lstStyle>
          <a:p>
            <a:r>
              <a:t>Look for employment agencies or recruitment agencies that can help you find job opportunities based on your skills and preferences.</a:t>
            </a:r>
          </a:p>
        </p:txBody>
      </p:sp>
      <p:sp>
        <p:nvSpPr>
          <p:cNvPr id="213" name="Agencies of Employment:"/>
          <p:cNvSpPr txBox="1">
            <a:spLocks noGrp="1"/>
          </p:cNvSpPr>
          <p:nvPr>
            <p:ph type="title"/>
          </p:nvPr>
        </p:nvSpPr>
        <p:spPr>
          <a:xfrm>
            <a:off x="13657341" y="973901"/>
            <a:ext cx="9271006" cy="2540008"/>
          </a:xfrm>
          <a:prstGeom prst="rect">
            <a:avLst/>
          </a:prstGeom>
        </p:spPr>
        <p:txBody>
          <a:bodyPr/>
          <a:lstStyle>
            <a:lvl1pPr defTabSz="438150">
              <a:defRPr sz="6000" spc="-100">
                <a:solidFill>
                  <a:schemeClr val="accent1"/>
                </a:solidFill>
              </a:defRPr>
            </a:lvl1pPr>
          </a:lstStyle>
          <a:p>
            <a:r>
              <a:t>Agencies of Employment:</a:t>
            </a:r>
          </a:p>
        </p:txBody>
      </p:sp>
      <p:pic>
        <p:nvPicPr>
          <p:cNvPr id="214" name="GettyImages-466340980-1--56b09c1c3df78cf772d000ac.jpg" descr="GettyImages-466340980-1--56b09c1c3df78cf772d000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17" y="2271563"/>
            <a:ext cx="12433805" cy="8811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he most famous agencies are:"/>
          <p:cNvSpPr txBox="1">
            <a:spLocks noGrp="1"/>
          </p:cNvSpPr>
          <p:nvPr>
            <p:ph type="ctrTitle"/>
          </p:nvPr>
        </p:nvSpPr>
        <p:spPr>
          <a:xfrm>
            <a:off x="1727200" y="178649"/>
            <a:ext cx="20929600" cy="2797824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chemeClr val="accent1"/>
                </a:solidFill>
              </a:defRPr>
            </a:lvl1pPr>
          </a:lstStyle>
          <a:p>
            <a:r>
              <a:t>The most famous agencies are:</a:t>
            </a:r>
          </a:p>
        </p:txBody>
      </p:sp>
      <p:sp>
        <p:nvSpPr>
          <p:cNvPr id="217" name="Randstad…"/>
          <p:cNvSpPr txBox="1"/>
          <p:nvPr/>
        </p:nvSpPr>
        <p:spPr>
          <a:xfrm>
            <a:off x="2717146" y="4468505"/>
            <a:ext cx="8344398" cy="2700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Randstad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Randstad, Dutch recruitment pioneer, blends tech and human touch, excelling in diverse sectors, filling 670,000 positions annually.</a:t>
            </a:r>
          </a:p>
        </p:txBody>
      </p:sp>
      <p:sp>
        <p:nvSpPr>
          <p:cNvPr id="218" name="CPL…"/>
          <p:cNvSpPr txBox="1"/>
          <p:nvPr/>
        </p:nvSpPr>
        <p:spPr>
          <a:xfrm>
            <a:off x="2553284" y="9129169"/>
            <a:ext cx="10251045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CPL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CPL excels in tech, science, and engineering recruitment, tailoring solutions, and achieving 94% client satisfaction.</a:t>
            </a:r>
          </a:p>
        </p:txBody>
      </p:sp>
      <p:sp>
        <p:nvSpPr>
          <p:cNvPr id="219" name="Robert Half…"/>
          <p:cNvSpPr txBox="1"/>
          <p:nvPr/>
        </p:nvSpPr>
        <p:spPr>
          <a:xfrm>
            <a:off x="13604552" y="7530793"/>
            <a:ext cx="9016952" cy="2700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Robert Half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Robert Half excels in finance, tech, and admin staffing, offering consultative services, industry research, and high satisfaction.</a:t>
            </a:r>
          </a:p>
        </p:txBody>
      </p:sp>
      <p:sp>
        <p:nvSpPr>
          <p:cNvPr id="220" name="Michael Page…"/>
          <p:cNvSpPr txBox="1"/>
          <p:nvPr/>
        </p:nvSpPr>
        <p:spPr>
          <a:xfrm>
            <a:off x="13940829" y="4494530"/>
            <a:ext cx="8344398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tabLst/>
              <a:defRPr sz="2700" b="1">
                <a:solidFill>
                  <a:srgbClr val="031B4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Michael Page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tabLst/>
              <a:defRPr sz="2700">
                <a:solidFill>
                  <a:srgbClr val="031B4E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Global consultancy Michael Page, part of PageGroup, excels in legal, tech, sales, marketing recruitment. Trusted, successful, consultative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everage your network of professional and personal contacts. Talk to friends, family, former colleagues and use networking platforms like LinkedIn to look for opportunities and get advice."/>
          <p:cNvSpPr txBox="1">
            <a:spLocks noGrp="1"/>
          </p:cNvSpPr>
          <p:nvPr>
            <p:ph type="body" sz="quarter" idx="1"/>
          </p:nvPr>
        </p:nvSpPr>
        <p:spPr>
          <a:xfrm>
            <a:off x="13940561" y="5032673"/>
            <a:ext cx="9271006" cy="715281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200"/>
            </a:lvl1pPr>
          </a:lstStyle>
          <a:p>
            <a:r>
              <a:t>Leverage your network of professional and personal contacts. Talk to friends, family, former colleagues and use networking platforms like LinkedIn to look for opportunities and get advice.</a:t>
            </a:r>
          </a:p>
        </p:txBody>
      </p:sp>
      <p:sp>
        <p:nvSpPr>
          <p:cNvPr id="223" name="Network of Professional Contacts:"/>
          <p:cNvSpPr txBox="1">
            <a:spLocks noGrp="1"/>
          </p:cNvSpPr>
          <p:nvPr>
            <p:ph type="title"/>
          </p:nvPr>
        </p:nvSpPr>
        <p:spPr>
          <a:xfrm>
            <a:off x="13940561" y="1300561"/>
            <a:ext cx="9271006" cy="2540007"/>
          </a:xfrm>
          <a:prstGeom prst="rect">
            <a:avLst/>
          </a:prstGeom>
        </p:spPr>
        <p:txBody>
          <a:bodyPr/>
          <a:lstStyle>
            <a:lvl1pPr defTabSz="403097">
              <a:defRPr sz="5500" spc="-99">
                <a:solidFill>
                  <a:schemeClr val="accent1"/>
                </a:solidFill>
              </a:defRPr>
            </a:lvl1pPr>
          </a:lstStyle>
          <a:p>
            <a:r>
              <a:t>Network of Professional Contacts:</a:t>
            </a:r>
          </a:p>
        </p:txBody>
      </p:sp>
      <p:pic>
        <p:nvPicPr>
          <p:cNvPr id="224" name="shutterstock_738913864.jpg" descr="shutterstock_7389138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82" y="1939436"/>
            <a:ext cx="13248809" cy="9068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ttend networking events, job fairs and industry conferences. These events offer the opportunity to meet with company representatives directly, get information and deliver your resume."/>
          <p:cNvSpPr txBox="1">
            <a:spLocks noGrp="1"/>
          </p:cNvSpPr>
          <p:nvPr>
            <p:ph type="body" sz="quarter" idx="1"/>
          </p:nvPr>
        </p:nvSpPr>
        <p:spPr>
          <a:xfrm>
            <a:off x="13940561" y="4904697"/>
            <a:ext cx="9271006" cy="705020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200"/>
            </a:lvl1pPr>
          </a:lstStyle>
          <a:p>
            <a:r>
              <a:t>Attend networking events, job fairs and industry conferences. These events offer the opportunity to meet with company representatives directly, get information and deliver your resume.</a:t>
            </a:r>
          </a:p>
        </p:txBody>
      </p:sp>
      <p:sp>
        <p:nvSpPr>
          <p:cNvPr id="227" name="Networking Events and Job Fairs:"/>
          <p:cNvSpPr txBox="1">
            <a:spLocks noGrp="1"/>
          </p:cNvSpPr>
          <p:nvPr>
            <p:ph type="title"/>
          </p:nvPr>
        </p:nvSpPr>
        <p:spPr>
          <a:xfrm>
            <a:off x="13940561" y="1012335"/>
            <a:ext cx="9271006" cy="2540007"/>
          </a:xfrm>
          <a:prstGeom prst="rect">
            <a:avLst/>
          </a:prstGeom>
        </p:spPr>
        <p:txBody>
          <a:bodyPr/>
          <a:lstStyle>
            <a:lvl1pPr defTabSz="403097">
              <a:defRPr sz="5500" spc="-99">
                <a:solidFill>
                  <a:schemeClr val="accent1"/>
                </a:solidFill>
              </a:defRPr>
            </a:lvl1pPr>
          </a:lstStyle>
          <a:p>
            <a:r>
              <a:t>Networking Events and Job Fairs:</a:t>
            </a:r>
          </a:p>
        </p:txBody>
      </p:sp>
      <p:pic>
        <p:nvPicPr>
          <p:cNvPr id="228" name="1*FyOHGtjYJOjEIpFUNDJDZA.png" descr="1*FyOHGtjYJOjEIpFUNDJDZ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3" y="2019705"/>
            <a:ext cx="13511038" cy="8984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Off val="995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y…"/>
          <p:cNvSpPr txBox="1">
            <a:spLocks noGrp="1"/>
          </p:cNvSpPr>
          <p:nvPr>
            <p:ph type="body" sz="half" idx="1"/>
          </p:nvPr>
        </p:nvSpPr>
        <p:spPr>
          <a:xfrm>
            <a:off x="10808582" y="8868426"/>
            <a:ext cx="20929603" cy="3480190"/>
          </a:xfrm>
          <a:prstGeom prst="rect">
            <a:avLst/>
          </a:prstGeom>
        </p:spPr>
        <p:txBody>
          <a:bodyPr/>
          <a:lstStyle/>
          <a:p>
            <a:pPr defTabSz="519937">
              <a:spcBef>
                <a:spcPts val="1700"/>
              </a:spcBef>
              <a:defRPr sz="3900" spc="-100">
                <a:solidFill>
                  <a:srgbClr val="FFFFFF"/>
                </a:solidFill>
              </a:defRPr>
            </a:pPr>
            <a:r>
              <a:t>By</a:t>
            </a:r>
          </a:p>
          <a:p>
            <a:pPr defTabSz="519937">
              <a:spcBef>
                <a:spcPts val="1700"/>
              </a:spcBef>
              <a:defRPr sz="3900" spc="-100">
                <a:solidFill>
                  <a:srgbClr val="FFFFFF"/>
                </a:solidFill>
              </a:defRPr>
            </a:pPr>
            <a:r>
              <a:t>Michele Manuguerra</a:t>
            </a:r>
          </a:p>
          <a:p>
            <a:pPr defTabSz="519937">
              <a:spcBef>
                <a:spcPts val="1700"/>
              </a:spcBef>
              <a:defRPr sz="3900" spc="-100">
                <a:solidFill>
                  <a:srgbClr val="FFFFFF"/>
                </a:solidFill>
              </a:defRPr>
            </a:pPr>
            <a:r>
              <a:t>Alessandro Fontana </a:t>
            </a:r>
          </a:p>
          <a:p>
            <a:pPr defTabSz="519937">
              <a:spcBef>
                <a:spcPts val="1700"/>
              </a:spcBef>
              <a:defRPr sz="3900" spc="-100">
                <a:solidFill>
                  <a:srgbClr val="FFFFFF"/>
                </a:solidFill>
              </a:defRPr>
            </a:pPr>
            <a:r>
              <a:t>Claudio Leone</a:t>
            </a:r>
          </a:p>
        </p:txBody>
      </p:sp>
      <p:sp>
        <p:nvSpPr>
          <p:cNvPr id="231" name="Corpo livello uno…"/>
          <p:cNvSpPr txBox="1">
            <a:spLocks noGrp="1"/>
          </p:cNvSpPr>
          <p:nvPr>
            <p:ph type="body" idx="21"/>
          </p:nvPr>
        </p:nvSpPr>
        <p:spPr>
          <a:xfrm>
            <a:off x="1727199" y="-549601"/>
            <a:ext cx="20929602" cy="74611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lvl="4" indent="2011677" defTabSz="233679">
              <a:lnSpc>
                <a:spcPct val="70000"/>
              </a:lnSpc>
              <a:defRPr sz="12000" cap="none" spc="-2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pPr>
            <a:r>
              <a:t>Thank you for your time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4A4A4A"/>
      </a:dk1>
      <a:lt1>
        <a:srgbClr val="F0EBE0"/>
      </a:lt1>
      <a:dk2>
        <a:srgbClr val="A7A7A7"/>
      </a:dk2>
      <a:lt2>
        <a:srgbClr val="535353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BE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600" b="0" i="0" u="none" strike="noStrike" cap="none" spc="0" normalizeH="0" baseline="0">
            <a:ln>
              <a:noFill/>
            </a:ln>
            <a:solidFill>
              <a:srgbClr val="4A4A4A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600" b="0" i="0" u="none" strike="noStrike" cap="none" spc="0" normalizeH="0" baseline="0">
            <a:ln>
              <a:noFill/>
            </a:ln>
            <a:solidFill>
              <a:srgbClr val="4A4A4A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BE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600" b="0" i="0" u="none" strike="noStrike" cap="none" spc="0" normalizeH="0" baseline="0">
            <a:ln>
              <a:noFill/>
            </a:ln>
            <a:solidFill>
              <a:srgbClr val="4A4A4A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600" b="0" i="0" u="none" strike="noStrike" cap="none" spc="0" normalizeH="0" baseline="0">
            <a:ln>
              <a:noFill/>
            </a:ln>
            <a:solidFill>
              <a:srgbClr val="4A4A4A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Macintosh PowerPoint</Application>
  <PresentationFormat>Personalizzato</PresentationFormat>
  <Paragraphs>35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Avenir Next Medium</vt:lpstr>
      <vt:lpstr>Avenir Next Regular</vt:lpstr>
      <vt:lpstr>Helvetica</vt:lpstr>
      <vt:lpstr>Helvetica Neue</vt:lpstr>
      <vt:lpstr>Publico Headline Black</vt:lpstr>
      <vt:lpstr>Publico Headline Roman</vt:lpstr>
      <vt:lpstr>Publico Text Roman</vt:lpstr>
      <vt:lpstr>Publico Text Semibold</vt:lpstr>
      <vt:lpstr>26_FeatureStory</vt:lpstr>
      <vt:lpstr>Presentazione standard di PowerPoint</vt:lpstr>
      <vt:lpstr>Steps to apply for a job</vt:lpstr>
      <vt:lpstr>Before you start looking for work create your curriculum</vt:lpstr>
      <vt:lpstr>Websites of Job Listings:</vt:lpstr>
      <vt:lpstr>Agencies of Employment:</vt:lpstr>
      <vt:lpstr>The most famous agencies are:</vt:lpstr>
      <vt:lpstr>Network of Professional Contacts:</vt:lpstr>
      <vt:lpstr>Networking Events and Job Fairs: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Vincenza lipari</cp:lastModifiedBy>
  <cp:revision>1</cp:revision>
  <dcterms:modified xsi:type="dcterms:W3CDTF">2023-12-12T16:47:57Z</dcterms:modified>
</cp:coreProperties>
</file>