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1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A6936C-B413-48B9-5790-A04871949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8D9A17-EC35-0834-62D3-0467F7C46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F878DF-7931-C265-C9CB-C8788FCF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ADBAA6-6319-1B29-648A-168F9527B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3F90D6-FFFF-5F3E-1A9D-5148823A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4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0F4D4-4972-C961-B7A4-A38A01CDE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673A5B-2575-A30A-819F-F8388C10D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BE9F6B-3025-CAF5-B5D9-C9D4314B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067441-5AB8-F685-34FB-50DAC20B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C68F69-61B1-6A59-674F-3B27FC37A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50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E6B17A2-326E-C46E-A37B-FCD2127D8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4C89AE-3545-723C-80B8-26BAC710C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525EF9-0B7B-640F-BC73-34ACC54F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02FDCE-5F4A-C8D3-1A76-22C74B14C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AA4E7A-18B0-C3AE-9023-6C3554EA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45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FF44D-9F2E-57A6-07CE-CA8F868F7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131DAA-8C51-392E-B5CE-970D6C34D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FFB940-45A5-FE05-565E-D1290055E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0B6E90-8CA8-1AE3-8B46-A0678EAB4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5EC7E9-2D3B-863C-44D3-C5388CB6B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10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CD7AC-4303-EF3D-4A12-4813CB20A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34E603-5462-4A49-998E-E9527F056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7F1CA9-7801-F7FD-1055-C86FF03F6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F7B02B-C4E8-B9B0-FFAC-EA356F25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81BF70-562D-A764-6FD1-977D93C4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55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9D1AA-2821-9437-26D0-706D23A3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F3D219-9E63-254A-6D8A-06390C9C8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763C01-DE2F-010B-E125-4727A619C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F038AB-18E6-8920-6219-78E870B4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BE341F-7F52-6505-F800-7A0DA19A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D2124C-66C3-C126-B545-5AE3E628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2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19D1C-4DEE-4C63-3C34-16D29FC80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9DE9D4-5238-D0FB-7717-61024A4D1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1D2A34-5BEE-26A6-7513-34EB193F3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5384F5C-3251-B06D-1C41-5D11DB0DE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34089F-7C29-7A1C-304A-4C533A3FF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8FAD88-4FA4-3C3C-C211-FB59B02C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273629A-3CD8-3822-A1B6-0046E9F4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2B2E90F-9994-6A4A-F0F0-071A2AB7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28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20C371-0EBC-F827-2461-D57477F5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B39FC8-348C-6312-3059-CC3B80EB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E89987-DCDF-EAA4-0643-2147BFC79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821F8D-D627-5E13-72D3-50A5E91A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28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22A00A1-C09B-94D6-16E5-3C9CBF95D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E7E5805-DC7C-09A0-184E-7AA2F9B54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21E9B0-2ABB-9996-B031-E881C0308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74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7378A3-DCEE-F7F5-8F8F-E737C522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8F3D2F-F017-8083-3050-C2AF0BE8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F958861-E4F9-05D2-89EC-CB774BB41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F933C8B-555E-8F63-E93D-E406AF1F8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D6F27E-2A9C-6707-AB79-A9699B54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891B97-F90D-7A91-3643-5DE8BB70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01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C96810-EF31-5AAC-8311-F597001B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1710D88-B69F-540F-D32E-1EEB7E553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B89D61-1D5A-AB37-1FCB-0283E514C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9F4C7A-A5E8-D0BF-CDFC-5B295FE8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BCDC31-D810-7410-06BD-E3E7EAC1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C1C4AF-26DC-5116-C3BE-35AD8ACE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65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F43BDDE-1459-F910-B179-05FB4296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22B8AD-30B6-E1AE-5B82-F74A56255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3240F0-B1B5-DC45-1482-B7CBB818B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04C2-EB22-BE44-9103-97BEB49C2A6B}" type="datetimeFigureOut">
              <a:rPr lang="it-IT" smtClean="0"/>
              <a:t>14/12/23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75364A-B23E-88DD-3EB3-2E7C55F1E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5818A3-20C4-9932-FC92-10BF6E238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98BBE-AF9C-2449-88B3-09B5329330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62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BF385B92-E637-686F-BCC9-973E719651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 latinLnBrk="1"/>
            <a:r>
              <a:rPr lang="en-US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“Developing Flexibility for a Future Labor Market”</a:t>
            </a:r>
            <a:endParaRPr lang="it-IT" sz="3200" kern="100" dirty="0">
              <a:solidFill>
                <a:srgbClr val="0070C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latinLnBrk="1"/>
            <a:r>
              <a:rPr lang="it-IT" sz="2000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Code 2021-1-IT02-KA210-SCH-000027275</a:t>
            </a:r>
            <a:endParaRPr lang="it-IT" sz="2000" kern="1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609600" algn="ctr" latinLnBrk="0"/>
            <a:r>
              <a:rPr lang="it-IT" sz="20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2000" kern="1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age1.jpeg" descr="image1.jpeg">
            <a:extLst>
              <a:ext uri="{FF2B5EF4-FFF2-40B4-BE49-F238E27FC236}">
                <a16:creationId xmlns:a16="http://schemas.microsoft.com/office/drawing/2014/main" id="{8C58613E-32FF-CCAD-C807-DD06AE514A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91" t="3991" r="3991" b="3991"/>
          <a:stretch>
            <a:fillRect/>
          </a:stretch>
        </p:blipFill>
        <p:spPr>
          <a:xfrm>
            <a:off x="7281524" y="747224"/>
            <a:ext cx="2483799" cy="238759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6" descr="Progetti PNRR – Comunicazione | Europa | Provincia autonoma di Bolzano -  Alto Adige">
            <a:extLst>
              <a:ext uri="{FF2B5EF4-FFF2-40B4-BE49-F238E27FC236}">
                <a16:creationId xmlns:a16="http://schemas.microsoft.com/office/drawing/2014/main" id="{7921BEFB-090A-E7DC-257D-00F662A27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48" y="1853586"/>
            <a:ext cx="2069843" cy="6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77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EECB63-0DAF-9856-06AA-63834E03BF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it-IT" b="1" i="0" dirty="0" err="1">
                <a:solidFill>
                  <a:srgbClr val="444444"/>
                </a:solidFill>
                <a:effectLst/>
              </a:rPr>
              <a:t>Italian</a:t>
            </a:r>
            <a:r>
              <a:rPr lang="it-IT" b="1" i="0" dirty="0">
                <a:solidFill>
                  <a:srgbClr val="444444"/>
                </a:solidFill>
                <a:effectLst/>
              </a:rPr>
              <a:t> </a:t>
            </a:r>
            <a:r>
              <a:rPr lang="it-IT" b="1" i="0" dirty="0" err="1">
                <a:solidFill>
                  <a:srgbClr val="444444"/>
                </a:solidFill>
                <a:effectLst/>
              </a:rPr>
              <a:t>Vocational</a:t>
            </a:r>
            <a:r>
              <a:rPr lang="it-IT" b="1" dirty="0">
                <a:solidFill>
                  <a:srgbClr val="444444"/>
                </a:solidFill>
              </a:rPr>
              <a:t> Training</a:t>
            </a:r>
            <a:r>
              <a:rPr lang="it-IT" b="1" i="0" dirty="0">
                <a:solidFill>
                  <a:srgbClr val="444444"/>
                </a:solidFill>
                <a:effectLst/>
              </a:rPr>
              <a:t> System</a:t>
            </a:r>
            <a:br>
              <a:rPr lang="it-IT" b="1" i="0" dirty="0">
                <a:solidFill>
                  <a:srgbClr val="2D2D2D"/>
                </a:solidFill>
                <a:effectLst/>
                <a:latin typeface="Roboto" panose="02000000000000000000" pitchFamily="2" charset="0"/>
              </a:rPr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60DE76-04BD-0F5F-423D-0A2EA7393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In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Italy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at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the age of 14,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young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people can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choose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to continue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their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studies in a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regional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vocational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training center or in a state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vocational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institute.</a:t>
            </a:r>
            <a:br>
              <a:rPr lang="it-IT" dirty="0"/>
            </a:b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Attend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a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vocational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training center leads to the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attainment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of a </a:t>
            </a:r>
            <a:r>
              <a:rPr lang="it-IT" b="1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professional</a:t>
            </a:r>
            <a:r>
              <a:rPr lang="it-IT" b="1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b="1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qualification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,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while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the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five-years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educational state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program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leads to the award of a high school degree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that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gives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 access to the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university</a:t>
            </a:r>
            <a:r>
              <a:rPr lang="it-IT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697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E5D1B-1955-2CC3-9E45-28975D36C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984" y="1169132"/>
            <a:ext cx="105156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vocational</a:t>
            </a:r>
            <a:r>
              <a:rPr lang="it-IT" dirty="0"/>
              <a:t> institutes in </a:t>
            </a:r>
            <a:r>
              <a:rPr lang="it-IT" dirty="0" err="1"/>
              <a:t>Italy</a:t>
            </a:r>
            <a:r>
              <a:rPr lang="it-IT" dirty="0"/>
              <a:t> are </a:t>
            </a:r>
            <a:r>
              <a:rPr lang="it-IT" dirty="0" err="1"/>
              <a:t>divided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11 </a:t>
            </a:r>
            <a:r>
              <a:rPr lang="it-IT" dirty="0" err="1"/>
              <a:t>addresses</a:t>
            </a:r>
            <a:r>
              <a:rPr lang="it-IT" dirty="0"/>
              <a:t> </a:t>
            </a:r>
            <a:r>
              <a:rPr lang="it-IT" dirty="0" err="1"/>
              <a:t>distributed</a:t>
            </a:r>
            <a:r>
              <a:rPr lang="it-IT" dirty="0"/>
              <a:t> in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Sectors</a:t>
            </a:r>
            <a:r>
              <a:rPr lang="it-IT" dirty="0"/>
              <a:t> - Services, Industry and </a:t>
            </a:r>
            <a:r>
              <a:rPr lang="it-IT" dirty="0" err="1"/>
              <a:t>Crafts</a:t>
            </a:r>
            <a:r>
              <a:rPr lang="it-IT" dirty="0"/>
              <a:t> - </a:t>
            </a:r>
            <a:r>
              <a:rPr lang="it-IT" dirty="0" err="1"/>
              <a:t>correlated</a:t>
            </a:r>
            <a:r>
              <a:rPr lang="it-IT" dirty="0"/>
              <a:t> with </a:t>
            </a:r>
            <a:r>
              <a:rPr lang="it-IT" dirty="0" err="1"/>
              <a:t>Education</a:t>
            </a:r>
            <a:r>
              <a:rPr lang="it-IT" dirty="0"/>
              <a:t> and </a:t>
            </a:r>
            <a:r>
              <a:rPr lang="it-IT" dirty="0" err="1"/>
              <a:t>Vocational</a:t>
            </a:r>
            <a:r>
              <a:rPr lang="it-IT" dirty="0"/>
              <a:t> Training paths of </a:t>
            </a:r>
            <a:r>
              <a:rPr lang="it-IT" dirty="0" err="1"/>
              <a:t>regional</a:t>
            </a:r>
            <a:r>
              <a:rPr lang="it-IT" dirty="0"/>
              <a:t> competence, in order to facilitate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transitions</a:t>
            </a:r>
            <a:r>
              <a:rPr lang="it-IT" dirty="0"/>
              <a:t>, and with ATECO </a:t>
            </a:r>
            <a:r>
              <a:rPr lang="it-IT" dirty="0" err="1"/>
              <a:t>codes</a:t>
            </a:r>
            <a:r>
              <a:rPr lang="it-IT" dirty="0"/>
              <a:t>. At the end of the </a:t>
            </a:r>
            <a:r>
              <a:rPr lang="it-IT" dirty="0" err="1"/>
              <a:t>five-years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, the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obtains</a:t>
            </a:r>
            <a:r>
              <a:rPr lang="it-IT" dirty="0"/>
              <a:t> a state diploma </a:t>
            </a:r>
            <a:r>
              <a:rPr lang="it-IT" dirty="0" err="1"/>
              <a:t>corresponding</a:t>
            </a:r>
            <a:r>
              <a:rPr lang="it-IT" dirty="0"/>
              <a:t> to EQF </a:t>
            </a:r>
            <a:r>
              <a:rPr lang="it-IT" dirty="0" err="1"/>
              <a:t>level</a:t>
            </a:r>
            <a:r>
              <a:rPr lang="it-IT" dirty="0"/>
              <a:t> IV,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allows</a:t>
            </a:r>
            <a:r>
              <a:rPr lang="it-IT" dirty="0"/>
              <a:t> access to </a:t>
            </a:r>
            <a:r>
              <a:rPr lang="it-IT" dirty="0" err="1"/>
              <a:t>tertiary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pathways of ITS (Istituti Tecnici Superiori), </a:t>
            </a:r>
            <a:r>
              <a:rPr lang="it-IT" dirty="0" err="1"/>
              <a:t>universities</a:t>
            </a:r>
            <a:r>
              <a:rPr lang="it-IT" dirty="0"/>
              <a:t> or AFAM, access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for </a:t>
            </a:r>
            <a:r>
              <a:rPr lang="it-IT" dirty="0" err="1"/>
              <a:t>those</a:t>
            </a:r>
            <a:r>
              <a:rPr lang="it-IT" dirty="0"/>
              <a:t> in </a:t>
            </a:r>
            <a:r>
              <a:rPr lang="it-IT" dirty="0" err="1"/>
              <a:t>possession</a:t>
            </a:r>
            <a:r>
              <a:rPr lang="it-IT" dirty="0"/>
              <a:t> of </a:t>
            </a:r>
            <a:r>
              <a:rPr lang="it-IT" dirty="0" err="1"/>
              <a:t>four-year</a:t>
            </a:r>
            <a:r>
              <a:rPr lang="it-IT" dirty="0"/>
              <a:t> </a:t>
            </a:r>
            <a:r>
              <a:rPr lang="it-IT" dirty="0" err="1"/>
              <a:t>IeFP</a:t>
            </a:r>
            <a:r>
              <a:rPr lang="it-IT" dirty="0"/>
              <a:t> </a:t>
            </a:r>
            <a:r>
              <a:rPr lang="it-IT" dirty="0" err="1"/>
              <a:t>diplomas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are a </a:t>
            </a:r>
            <a:r>
              <a:rPr lang="it-IT" dirty="0" err="1"/>
              <a:t>regional</a:t>
            </a:r>
            <a:r>
              <a:rPr lang="it-IT" dirty="0"/>
              <a:t> competence.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280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9CD657-2273-C128-A331-0C14939D0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8795"/>
            <a:ext cx="10515600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vocational</a:t>
            </a:r>
            <a:r>
              <a:rPr lang="it-IT" dirty="0"/>
              <a:t> institute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distinguished</a:t>
            </a:r>
            <a:r>
              <a:rPr lang="it-IT" dirty="0"/>
              <a:t> from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secondary</a:t>
            </a:r>
            <a:r>
              <a:rPr lang="it-IT" dirty="0"/>
              <a:t> schools by </a:t>
            </a:r>
            <a:r>
              <a:rPr lang="it-IT" dirty="0" err="1"/>
              <a:t>its</a:t>
            </a:r>
            <a:r>
              <a:rPr lang="it-IT" dirty="0"/>
              <a:t> educational </a:t>
            </a:r>
            <a:r>
              <a:rPr lang="it-IT" dirty="0" err="1"/>
              <a:t>offerings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attentive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to the </a:t>
            </a:r>
            <a:r>
              <a:rPr lang="it-IT" dirty="0" err="1"/>
              <a:t>students</a:t>
            </a:r>
            <a:r>
              <a:rPr lang="it-IT" dirty="0"/>
              <a:t> - </a:t>
            </a:r>
            <a:r>
              <a:rPr lang="it-IT" dirty="0" err="1"/>
              <a:t>providing</a:t>
            </a:r>
            <a:r>
              <a:rPr lang="it-IT" dirty="0"/>
              <a:t> </a:t>
            </a:r>
            <a:r>
              <a:rPr lang="it-IT" dirty="0" err="1"/>
              <a:t>personalized</a:t>
            </a:r>
            <a:r>
              <a:rPr lang="it-IT" dirty="0"/>
              <a:t> </a:t>
            </a:r>
            <a:r>
              <a:rPr lang="it-IT" dirty="0" err="1"/>
              <a:t>courses</a:t>
            </a:r>
            <a:r>
              <a:rPr lang="it-IT" dirty="0"/>
              <a:t> of 264 hours in the first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 - and to the </a:t>
            </a:r>
            <a:r>
              <a:rPr lang="it-IT" dirty="0" err="1"/>
              <a:t>productive</a:t>
            </a:r>
            <a:r>
              <a:rPr lang="it-IT" dirty="0"/>
              <a:t> </a:t>
            </a:r>
            <a:r>
              <a:rPr lang="it-IT" dirty="0" err="1"/>
              <a:t>sectors</a:t>
            </a:r>
            <a:r>
              <a:rPr lang="it-IT" dirty="0"/>
              <a:t> of </a:t>
            </a:r>
            <a:r>
              <a:rPr lang="it-IT" dirty="0" err="1"/>
              <a:t>reference</a:t>
            </a:r>
            <a:r>
              <a:rPr lang="it-IT" dirty="0"/>
              <a:t>, with </a:t>
            </a:r>
            <a:r>
              <a:rPr lang="it-IT" dirty="0" err="1"/>
              <a:t>address</a:t>
            </a:r>
            <a:r>
              <a:rPr lang="it-IT" dirty="0"/>
              <a:t> training </a:t>
            </a:r>
            <a:r>
              <a:rPr lang="it-IT" dirty="0" err="1"/>
              <a:t>reinforced</a:t>
            </a:r>
            <a:r>
              <a:rPr lang="it-IT" dirty="0"/>
              <a:t> by a </a:t>
            </a:r>
            <a:r>
              <a:rPr lang="it-IT" dirty="0" err="1"/>
              <a:t>solid</a:t>
            </a:r>
            <a:r>
              <a:rPr lang="it-IT" dirty="0"/>
              <a:t> cultural </a:t>
            </a:r>
            <a:r>
              <a:rPr lang="it-IT" dirty="0" err="1"/>
              <a:t>preparation</a:t>
            </a:r>
            <a:r>
              <a:rPr lang="it-IT" dirty="0"/>
              <a:t> and </a:t>
            </a:r>
            <a:r>
              <a:rPr lang="it-IT" dirty="0" err="1"/>
              <a:t>enriched</a:t>
            </a:r>
            <a:r>
              <a:rPr lang="it-IT" dirty="0"/>
              <a:t> by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 210 hours of </a:t>
            </a:r>
            <a:r>
              <a:rPr lang="it-IT" dirty="0" err="1"/>
              <a:t>external</a:t>
            </a:r>
            <a:r>
              <a:rPr lang="it-IT" dirty="0"/>
              <a:t> learning </a:t>
            </a:r>
            <a:r>
              <a:rPr lang="it-IT" dirty="0" err="1"/>
              <a:t>experiences</a:t>
            </a:r>
            <a:r>
              <a:rPr lang="it-IT" dirty="0"/>
              <a:t> (PCTO), </a:t>
            </a:r>
            <a:r>
              <a:rPr lang="it-IT" dirty="0" err="1"/>
              <a:t>implemented</a:t>
            </a:r>
            <a:r>
              <a:rPr lang="it-IT" dirty="0"/>
              <a:t> </a:t>
            </a:r>
            <a:r>
              <a:rPr lang="it-IT" dirty="0" err="1"/>
              <a:t>starting</a:t>
            </a:r>
            <a:r>
              <a:rPr lang="it-IT" dirty="0"/>
              <a:t> in the second class. </a:t>
            </a:r>
            <a:r>
              <a:rPr lang="it-IT" dirty="0" err="1"/>
              <a:t>Apprenticeships</a:t>
            </a:r>
            <a:r>
              <a:rPr lang="it-IT" dirty="0"/>
              <a:t> for the </a:t>
            </a:r>
            <a:r>
              <a:rPr lang="it-IT" dirty="0" err="1"/>
              <a:t>acquisition</a:t>
            </a:r>
            <a:r>
              <a:rPr lang="it-IT" dirty="0"/>
              <a:t> of a diploma (or "first </a:t>
            </a:r>
            <a:r>
              <a:rPr lang="it-IT" dirty="0" err="1"/>
              <a:t>level</a:t>
            </a:r>
            <a:r>
              <a:rPr lang="it-IT" dirty="0"/>
              <a:t>") are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for </a:t>
            </a:r>
            <a:r>
              <a:rPr lang="it-IT" dirty="0" err="1"/>
              <a:t>vocational</a:t>
            </a:r>
            <a:r>
              <a:rPr lang="it-IT" dirty="0"/>
              <a:t> institutes.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187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D3898B-79BA-4FA4-1F11-432E49F6F9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/>
              <a:t>How </a:t>
            </a:r>
            <a:r>
              <a:rPr lang="it-IT" b="1" dirty="0" err="1"/>
              <a:t>many</a:t>
            </a:r>
            <a:r>
              <a:rPr lang="it-IT" b="1" dirty="0"/>
              <a:t> </a:t>
            </a:r>
            <a:r>
              <a:rPr lang="it-IT" b="1" dirty="0" err="1"/>
              <a:t>students</a:t>
            </a:r>
            <a:r>
              <a:rPr lang="it-IT" b="1" dirty="0"/>
              <a:t> </a:t>
            </a:r>
            <a:r>
              <a:rPr lang="it-IT" b="1" dirty="0" err="1"/>
              <a:t>find</a:t>
            </a:r>
            <a:r>
              <a:rPr lang="it-IT" b="1" dirty="0"/>
              <a:t> a job after the diploma?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DBBAA1-FE6C-8E20-3B01-7C35D6395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80283"/>
          </a:xfrm>
        </p:spPr>
        <p:txBody>
          <a:bodyPr/>
          <a:lstStyle/>
          <a:p>
            <a:pPr marL="0" indent="0">
              <a:buNone/>
            </a:pPr>
            <a:br>
              <a:rPr lang="it-IT" dirty="0"/>
            </a:br>
            <a:r>
              <a:rPr lang="it-IT" dirty="0"/>
              <a:t>After </a:t>
            </a:r>
            <a:r>
              <a:rPr lang="it-IT" dirty="0" err="1"/>
              <a:t>graduation</a:t>
            </a:r>
            <a:r>
              <a:rPr lang="it-IT" dirty="0"/>
              <a:t>, 25% of high school </a:t>
            </a:r>
            <a:r>
              <a:rPr lang="it-IT" dirty="0" err="1"/>
              <a:t>graduates</a:t>
            </a:r>
            <a:r>
              <a:rPr lang="it-IT" dirty="0"/>
              <a:t>, 49% of technical </a:t>
            </a:r>
            <a:r>
              <a:rPr lang="it-IT" dirty="0" err="1"/>
              <a:t>graduates</a:t>
            </a:r>
            <a:r>
              <a:rPr lang="it-IT" dirty="0"/>
              <a:t> and 60% of </a:t>
            </a:r>
            <a:r>
              <a:rPr lang="it-IT" dirty="0" err="1"/>
              <a:t>vocational</a:t>
            </a:r>
            <a:r>
              <a:rPr lang="it-IT" dirty="0"/>
              <a:t> </a:t>
            </a:r>
            <a:r>
              <a:rPr lang="it-IT" dirty="0" err="1"/>
              <a:t>graduates</a:t>
            </a:r>
            <a:r>
              <a:rPr lang="it-IT" dirty="0"/>
              <a:t> work.</a:t>
            </a:r>
          </a:p>
        </p:txBody>
      </p:sp>
    </p:spTree>
    <p:extLst>
      <p:ext uri="{BB962C8B-B14F-4D97-AF65-F5344CB8AC3E}">
        <p14:creationId xmlns:p14="http://schemas.microsoft.com/office/powerpoint/2010/main" val="238339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C86282-90CC-74DB-07D8-6715E26A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b="1" dirty="0"/>
              <a:t>POPULATION VET EDUCATION IN ITALY</a:t>
            </a:r>
            <a:br>
              <a:rPr lang="nl-BE" sz="4400" b="1" dirty="0"/>
            </a:br>
            <a:r>
              <a:rPr lang="nl-BE" sz="4400" b="1" dirty="0"/>
              <a:t>SCHOOL YEAR 2022 - 2023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2E7ABA-A796-2654-25E2-C459C97E7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2025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it-IT" dirty="0"/>
          </a:p>
          <a:p>
            <a:r>
              <a:rPr lang="it-IT" dirty="0" err="1"/>
              <a:t>Only</a:t>
            </a:r>
            <a:r>
              <a:rPr lang="it-IT" dirty="0"/>
              <a:t> the 17% of the </a:t>
            </a:r>
            <a:r>
              <a:rPr lang="it-IT" dirty="0" err="1"/>
              <a:t>students</a:t>
            </a:r>
            <a:r>
              <a:rPr lang="it-IT" dirty="0"/>
              <a:t> </a:t>
            </a:r>
            <a:r>
              <a:rPr lang="it-IT" dirty="0" err="1"/>
              <a:t>chose</a:t>
            </a:r>
            <a:r>
              <a:rPr lang="it-IT" dirty="0"/>
              <a:t> a </a:t>
            </a:r>
            <a:r>
              <a:rPr lang="it-IT" dirty="0" err="1"/>
              <a:t>professional</a:t>
            </a:r>
            <a:r>
              <a:rPr lang="it-IT" dirty="0"/>
              <a:t> institute in </a:t>
            </a:r>
            <a:r>
              <a:rPr lang="it-IT" dirty="0" err="1"/>
              <a:t>Italy</a:t>
            </a:r>
            <a:r>
              <a:rPr lang="it-IT" dirty="0"/>
              <a:t> last </a:t>
            </a:r>
            <a:r>
              <a:rPr lang="it-IT" dirty="0" err="1"/>
              <a:t>year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409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0D0BAAF4-6152-2544-BA9C-DCEB26AFDC1F}" vid="{040BCC32-A19E-9B40-9FD4-3FDB231C43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335</Words>
  <Application>Microsoft Macintosh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Roboto</vt:lpstr>
      <vt:lpstr>Tahoma</vt:lpstr>
      <vt:lpstr>Times New Roman</vt:lpstr>
      <vt:lpstr>Tema di Office</vt:lpstr>
      <vt:lpstr>Presentazione standard di PowerPoint</vt:lpstr>
      <vt:lpstr>Italian Vocational Training System </vt:lpstr>
      <vt:lpstr>Presentazione standard di PowerPoint</vt:lpstr>
      <vt:lpstr>Presentazione standard di PowerPoint</vt:lpstr>
      <vt:lpstr>How many students find a job after the diploma? </vt:lpstr>
      <vt:lpstr>POPULATION VET EDUCATION IN ITALY SCHOOL YEAR 2022 - 2023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Vincenza lipari</dc:creator>
  <cp:lastModifiedBy>Vincenza lipari</cp:lastModifiedBy>
  <cp:revision>4</cp:revision>
  <dcterms:created xsi:type="dcterms:W3CDTF">2023-12-13T17:58:09Z</dcterms:created>
  <dcterms:modified xsi:type="dcterms:W3CDTF">2023-12-14T17:21:49Z</dcterms:modified>
</cp:coreProperties>
</file>