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A9D1FE-34F0-49AF-9DD6-C486E52C188C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ABA25F-863F-4CDD-BB40-57967ACA5B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Average workers make around €38000 a year</a:t>
          </a:r>
        </a:p>
      </dgm:t>
    </dgm:pt>
    <dgm:pt modelId="{D4CE5426-B5CD-486A-8716-30A254273FD1}" type="parTrans" cxnId="{D5B81135-E990-4BA3-BAA1-DC59876722C5}">
      <dgm:prSet/>
      <dgm:spPr/>
      <dgm:t>
        <a:bodyPr/>
        <a:lstStyle/>
        <a:p>
          <a:endParaRPr lang="en-US"/>
        </a:p>
      </dgm:t>
    </dgm:pt>
    <dgm:pt modelId="{0E427BF2-51A7-4CEB-BA4B-490CDB07A6CD}" type="sibTrans" cxnId="{D5B81135-E990-4BA3-BAA1-DC59876722C5}">
      <dgm:prSet/>
      <dgm:spPr/>
      <dgm:t>
        <a:bodyPr/>
        <a:lstStyle/>
        <a:p>
          <a:endParaRPr lang="en-US"/>
        </a:p>
      </dgm:t>
    </dgm:pt>
    <dgm:pt modelId="{1AF775CC-6261-4421-AB7D-41B34BB2A4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Around €2000 a month</a:t>
          </a:r>
        </a:p>
      </dgm:t>
    </dgm:pt>
    <dgm:pt modelId="{91BD3A0C-2AB0-4C91-9DA3-5CE0FE5C6688}" type="parTrans" cxnId="{7E0A6F5F-03BA-449C-BF62-DB1A7ACDAE20}">
      <dgm:prSet/>
      <dgm:spPr/>
      <dgm:t>
        <a:bodyPr/>
        <a:lstStyle/>
        <a:p>
          <a:endParaRPr lang="en-US"/>
        </a:p>
      </dgm:t>
    </dgm:pt>
    <dgm:pt modelId="{152F6C8D-29FB-4981-AD8A-1ACD6D39FB9E}" type="sibTrans" cxnId="{7E0A6F5F-03BA-449C-BF62-DB1A7ACDAE20}">
      <dgm:prSet/>
      <dgm:spPr/>
      <dgm:t>
        <a:bodyPr/>
        <a:lstStyle/>
        <a:p>
          <a:endParaRPr lang="en-US"/>
        </a:p>
      </dgm:t>
    </dgm:pt>
    <dgm:pt modelId="{356BECBE-666E-4BE6-8A18-DB2F3EB192A6}" type="pres">
      <dgm:prSet presAssocID="{63A9D1FE-34F0-49AF-9DD6-C486E52C188C}" presName="root" presStyleCnt="0">
        <dgm:presLayoutVars>
          <dgm:dir/>
          <dgm:resizeHandles val="exact"/>
        </dgm:presLayoutVars>
      </dgm:prSet>
      <dgm:spPr/>
    </dgm:pt>
    <dgm:pt modelId="{A5B979A1-9540-4A87-9547-F0912E32FB19}" type="pres">
      <dgm:prSet presAssocID="{82ABA25F-863F-4CDD-BB40-57967ACA5B38}" presName="compNode" presStyleCnt="0"/>
      <dgm:spPr/>
    </dgm:pt>
    <dgm:pt modelId="{DAD25F40-3452-43EA-B228-F73DA8074018}" type="pres">
      <dgm:prSet presAssocID="{82ABA25F-863F-4CDD-BB40-57967ACA5B3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9CB517E-E22B-4BAD-A728-6B89FBC7E6E0}" type="pres">
      <dgm:prSet presAssocID="{82ABA25F-863F-4CDD-BB40-57967ACA5B38}" presName="spaceRect" presStyleCnt="0"/>
      <dgm:spPr/>
    </dgm:pt>
    <dgm:pt modelId="{79D3FFD0-7128-400A-86E3-060E61072299}" type="pres">
      <dgm:prSet presAssocID="{82ABA25F-863F-4CDD-BB40-57967ACA5B38}" presName="textRect" presStyleLbl="revTx" presStyleIdx="0" presStyleCnt="2">
        <dgm:presLayoutVars>
          <dgm:chMax val="1"/>
          <dgm:chPref val="1"/>
        </dgm:presLayoutVars>
      </dgm:prSet>
      <dgm:spPr/>
    </dgm:pt>
    <dgm:pt modelId="{B0A40F73-A344-4C16-851B-C7D50EB48008}" type="pres">
      <dgm:prSet presAssocID="{0E427BF2-51A7-4CEB-BA4B-490CDB07A6CD}" presName="sibTrans" presStyleCnt="0"/>
      <dgm:spPr/>
    </dgm:pt>
    <dgm:pt modelId="{E795E18A-DC35-40D9-8481-1EEC06D61EF5}" type="pres">
      <dgm:prSet presAssocID="{1AF775CC-6261-4421-AB7D-41B34BB2A43E}" presName="compNode" presStyleCnt="0"/>
      <dgm:spPr/>
    </dgm:pt>
    <dgm:pt modelId="{C8326A79-731C-47F0-A136-6CEDD4E43767}" type="pres">
      <dgm:prSet presAssocID="{1AF775CC-6261-4421-AB7D-41B34BB2A43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02955475-2F3E-407C-A9AB-62EF543A86CD}" type="pres">
      <dgm:prSet presAssocID="{1AF775CC-6261-4421-AB7D-41B34BB2A43E}" presName="spaceRect" presStyleCnt="0"/>
      <dgm:spPr/>
    </dgm:pt>
    <dgm:pt modelId="{99E83ECB-1ADD-41AD-ADA7-7590D2E6C709}" type="pres">
      <dgm:prSet presAssocID="{1AF775CC-6261-4421-AB7D-41B34BB2A43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5B81135-E990-4BA3-BAA1-DC59876722C5}" srcId="{63A9D1FE-34F0-49AF-9DD6-C486E52C188C}" destId="{82ABA25F-863F-4CDD-BB40-57967ACA5B38}" srcOrd="0" destOrd="0" parTransId="{D4CE5426-B5CD-486A-8716-30A254273FD1}" sibTransId="{0E427BF2-51A7-4CEB-BA4B-490CDB07A6CD}"/>
    <dgm:cxn modelId="{7E0A6F5F-03BA-449C-BF62-DB1A7ACDAE20}" srcId="{63A9D1FE-34F0-49AF-9DD6-C486E52C188C}" destId="{1AF775CC-6261-4421-AB7D-41B34BB2A43E}" srcOrd="1" destOrd="0" parTransId="{91BD3A0C-2AB0-4C91-9DA3-5CE0FE5C6688}" sibTransId="{152F6C8D-29FB-4981-AD8A-1ACD6D39FB9E}"/>
    <dgm:cxn modelId="{D330506E-19AD-49FD-99C0-6584C75D17AF}" type="presOf" srcId="{82ABA25F-863F-4CDD-BB40-57967ACA5B38}" destId="{79D3FFD0-7128-400A-86E3-060E61072299}" srcOrd="0" destOrd="0" presId="urn:microsoft.com/office/officeart/2018/2/layout/IconLabelList"/>
    <dgm:cxn modelId="{E28B1085-2770-45B3-B7B9-F7AD3A6EABFB}" type="presOf" srcId="{63A9D1FE-34F0-49AF-9DD6-C486E52C188C}" destId="{356BECBE-666E-4BE6-8A18-DB2F3EB192A6}" srcOrd="0" destOrd="0" presId="urn:microsoft.com/office/officeart/2018/2/layout/IconLabelList"/>
    <dgm:cxn modelId="{C339F9E0-D5F0-4D74-B2D8-F0798F8087E0}" type="presOf" srcId="{1AF775CC-6261-4421-AB7D-41B34BB2A43E}" destId="{99E83ECB-1ADD-41AD-ADA7-7590D2E6C709}" srcOrd="0" destOrd="0" presId="urn:microsoft.com/office/officeart/2018/2/layout/IconLabelList"/>
    <dgm:cxn modelId="{F8FF010D-4EC7-416B-A0F7-68B4FA6A981A}" type="presParOf" srcId="{356BECBE-666E-4BE6-8A18-DB2F3EB192A6}" destId="{A5B979A1-9540-4A87-9547-F0912E32FB19}" srcOrd="0" destOrd="0" presId="urn:microsoft.com/office/officeart/2018/2/layout/IconLabelList"/>
    <dgm:cxn modelId="{73452584-1731-4015-A107-0EB28C79D2D0}" type="presParOf" srcId="{A5B979A1-9540-4A87-9547-F0912E32FB19}" destId="{DAD25F40-3452-43EA-B228-F73DA8074018}" srcOrd="0" destOrd="0" presId="urn:microsoft.com/office/officeart/2018/2/layout/IconLabelList"/>
    <dgm:cxn modelId="{30FE90E0-E244-4060-AEDF-B47F637E3EB2}" type="presParOf" srcId="{A5B979A1-9540-4A87-9547-F0912E32FB19}" destId="{D9CB517E-E22B-4BAD-A728-6B89FBC7E6E0}" srcOrd="1" destOrd="0" presId="urn:microsoft.com/office/officeart/2018/2/layout/IconLabelList"/>
    <dgm:cxn modelId="{1B546FF2-1C98-4394-A07F-308004974A8A}" type="presParOf" srcId="{A5B979A1-9540-4A87-9547-F0912E32FB19}" destId="{79D3FFD0-7128-400A-86E3-060E61072299}" srcOrd="2" destOrd="0" presId="urn:microsoft.com/office/officeart/2018/2/layout/IconLabelList"/>
    <dgm:cxn modelId="{096DF91B-8E94-4DDF-86B8-888AE04A23CA}" type="presParOf" srcId="{356BECBE-666E-4BE6-8A18-DB2F3EB192A6}" destId="{B0A40F73-A344-4C16-851B-C7D50EB48008}" srcOrd="1" destOrd="0" presId="urn:microsoft.com/office/officeart/2018/2/layout/IconLabelList"/>
    <dgm:cxn modelId="{0146C3D0-52A8-4596-B99E-DB763A7D19C3}" type="presParOf" srcId="{356BECBE-666E-4BE6-8A18-DB2F3EB192A6}" destId="{E795E18A-DC35-40D9-8481-1EEC06D61EF5}" srcOrd="2" destOrd="0" presId="urn:microsoft.com/office/officeart/2018/2/layout/IconLabelList"/>
    <dgm:cxn modelId="{63E60D60-E277-4E45-978A-601675C67383}" type="presParOf" srcId="{E795E18A-DC35-40D9-8481-1EEC06D61EF5}" destId="{C8326A79-731C-47F0-A136-6CEDD4E43767}" srcOrd="0" destOrd="0" presId="urn:microsoft.com/office/officeart/2018/2/layout/IconLabelList"/>
    <dgm:cxn modelId="{9D569055-C1D6-4DA0-B5F4-249BF1F9A263}" type="presParOf" srcId="{E795E18A-DC35-40D9-8481-1EEC06D61EF5}" destId="{02955475-2F3E-407C-A9AB-62EF543A86CD}" srcOrd="1" destOrd="0" presId="urn:microsoft.com/office/officeart/2018/2/layout/IconLabelList"/>
    <dgm:cxn modelId="{94D652D1-852A-4B0A-A7AB-AA2D923B9171}" type="presParOf" srcId="{E795E18A-DC35-40D9-8481-1EEC06D61EF5}" destId="{99E83ECB-1ADD-41AD-ADA7-7590D2E6C70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A9D1FE-34F0-49AF-9DD6-C486E52C188C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ABA25F-863F-4CDD-BB40-57967ACA5B38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/>
            <a:t>Average workers make around €38000 </a:t>
          </a:r>
          <a:r>
            <a:rPr lang="en-US" dirty="0">
              <a:latin typeface="Gill Sans Nova"/>
            </a:rPr>
            <a:t>- 60000 </a:t>
          </a:r>
          <a:r>
            <a:rPr lang="en-US" dirty="0"/>
            <a:t>a year</a:t>
          </a:r>
        </a:p>
      </dgm:t>
    </dgm:pt>
    <dgm:pt modelId="{D4CE5426-B5CD-486A-8716-30A254273FD1}" type="parTrans" cxnId="{D5B81135-E990-4BA3-BAA1-DC59876722C5}">
      <dgm:prSet/>
      <dgm:spPr/>
      <dgm:t>
        <a:bodyPr/>
        <a:lstStyle/>
        <a:p>
          <a:endParaRPr lang="en-US"/>
        </a:p>
      </dgm:t>
    </dgm:pt>
    <dgm:pt modelId="{0E427BF2-51A7-4CEB-BA4B-490CDB07A6CD}" type="sibTrans" cxnId="{D5B81135-E990-4BA3-BAA1-DC59876722C5}">
      <dgm:prSet/>
      <dgm:spPr/>
      <dgm:t>
        <a:bodyPr/>
        <a:lstStyle/>
        <a:p>
          <a:endParaRPr lang="en-US"/>
        </a:p>
      </dgm:t>
    </dgm:pt>
    <dgm:pt modelId="{1AF775CC-6261-4421-AB7D-41B34BB2A43E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/>
            <a:t>Around €2000</a:t>
          </a:r>
          <a:r>
            <a:rPr lang="en-US" dirty="0">
              <a:latin typeface="Gill Sans Nova"/>
            </a:rPr>
            <a:t> - 4000 </a:t>
          </a:r>
          <a:r>
            <a:rPr lang="en-US" dirty="0"/>
            <a:t> a month</a:t>
          </a:r>
        </a:p>
      </dgm:t>
    </dgm:pt>
    <dgm:pt modelId="{91BD3A0C-2AB0-4C91-9DA3-5CE0FE5C6688}" type="parTrans" cxnId="{7E0A6F5F-03BA-449C-BF62-DB1A7ACDAE20}">
      <dgm:prSet/>
      <dgm:spPr/>
      <dgm:t>
        <a:bodyPr/>
        <a:lstStyle/>
        <a:p>
          <a:endParaRPr lang="en-US"/>
        </a:p>
      </dgm:t>
    </dgm:pt>
    <dgm:pt modelId="{152F6C8D-29FB-4981-AD8A-1ACD6D39FB9E}" type="sibTrans" cxnId="{7E0A6F5F-03BA-449C-BF62-DB1A7ACDAE20}">
      <dgm:prSet/>
      <dgm:spPr/>
      <dgm:t>
        <a:bodyPr/>
        <a:lstStyle/>
        <a:p>
          <a:endParaRPr lang="en-US"/>
        </a:p>
      </dgm:t>
    </dgm:pt>
    <dgm:pt modelId="{356BECBE-666E-4BE6-8A18-DB2F3EB192A6}" type="pres">
      <dgm:prSet presAssocID="{63A9D1FE-34F0-49AF-9DD6-C486E52C188C}" presName="root" presStyleCnt="0">
        <dgm:presLayoutVars>
          <dgm:dir/>
          <dgm:resizeHandles val="exact"/>
        </dgm:presLayoutVars>
      </dgm:prSet>
      <dgm:spPr/>
    </dgm:pt>
    <dgm:pt modelId="{A5B979A1-9540-4A87-9547-F0912E32FB19}" type="pres">
      <dgm:prSet presAssocID="{82ABA25F-863F-4CDD-BB40-57967ACA5B38}" presName="compNode" presStyleCnt="0"/>
      <dgm:spPr/>
    </dgm:pt>
    <dgm:pt modelId="{DAD25F40-3452-43EA-B228-F73DA8074018}" type="pres">
      <dgm:prSet presAssocID="{82ABA25F-863F-4CDD-BB40-57967ACA5B3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9CB517E-E22B-4BAD-A728-6B89FBC7E6E0}" type="pres">
      <dgm:prSet presAssocID="{82ABA25F-863F-4CDD-BB40-57967ACA5B38}" presName="spaceRect" presStyleCnt="0"/>
      <dgm:spPr/>
    </dgm:pt>
    <dgm:pt modelId="{79D3FFD0-7128-400A-86E3-060E61072299}" type="pres">
      <dgm:prSet presAssocID="{82ABA25F-863F-4CDD-BB40-57967ACA5B38}" presName="textRect" presStyleLbl="revTx" presStyleIdx="0" presStyleCnt="2">
        <dgm:presLayoutVars>
          <dgm:chMax val="1"/>
          <dgm:chPref val="1"/>
        </dgm:presLayoutVars>
      </dgm:prSet>
      <dgm:spPr/>
    </dgm:pt>
    <dgm:pt modelId="{B0A40F73-A344-4C16-851B-C7D50EB48008}" type="pres">
      <dgm:prSet presAssocID="{0E427BF2-51A7-4CEB-BA4B-490CDB07A6CD}" presName="sibTrans" presStyleCnt="0"/>
      <dgm:spPr/>
    </dgm:pt>
    <dgm:pt modelId="{E795E18A-DC35-40D9-8481-1EEC06D61EF5}" type="pres">
      <dgm:prSet presAssocID="{1AF775CC-6261-4421-AB7D-41B34BB2A43E}" presName="compNode" presStyleCnt="0"/>
      <dgm:spPr/>
    </dgm:pt>
    <dgm:pt modelId="{C8326A79-731C-47F0-A136-6CEDD4E43767}" type="pres">
      <dgm:prSet presAssocID="{1AF775CC-6261-4421-AB7D-41B34BB2A43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02955475-2F3E-407C-A9AB-62EF543A86CD}" type="pres">
      <dgm:prSet presAssocID="{1AF775CC-6261-4421-AB7D-41B34BB2A43E}" presName="spaceRect" presStyleCnt="0"/>
      <dgm:spPr/>
    </dgm:pt>
    <dgm:pt modelId="{99E83ECB-1ADD-41AD-ADA7-7590D2E6C709}" type="pres">
      <dgm:prSet presAssocID="{1AF775CC-6261-4421-AB7D-41B34BB2A43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5B81135-E990-4BA3-BAA1-DC59876722C5}" srcId="{63A9D1FE-34F0-49AF-9DD6-C486E52C188C}" destId="{82ABA25F-863F-4CDD-BB40-57967ACA5B38}" srcOrd="0" destOrd="0" parTransId="{D4CE5426-B5CD-486A-8716-30A254273FD1}" sibTransId="{0E427BF2-51A7-4CEB-BA4B-490CDB07A6CD}"/>
    <dgm:cxn modelId="{7E0A6F5F-03BA-449C-BF62-DB1A7ACDAE20}" srcId="{63A9D1FE-34F0-49AF-9DD6-C486E52C188C}" destId="{1AF775CC-6261-4421-AB7D-41B34BB2A43E}" srcOrd="1" destOrd="0" parTransId="{91BD3A0C-2AB0-4C91-9DA3-5CE0FE5C6688}" sibTransId="{152F6C8D-29FB-4981-AD8A-1ACD6D39FB9E}"/>
    <dgm:cxn modelId="{D330506E-19AD-49FD-99C0-6584C75D17AF}" type="presOf" srcId="{82ABA25F-863F-4CDD-BB40-57967ACA5B38}" destId="{79D3FFD0-7128-400A-86E3-060E61072299}" srcOrd="0" destOrd="0" presId="urn:microsoft.com/office/officeart/2018/2/layout/IconLabelList"/>
    <dgm:cxn modelId="{E28B1085-2770-45B3-B7B9-F7AD3A6EABFB}" type="presOf" srcId="{63A9D1FE-34F0-49AF-9DD6-C486E52C188C}" destId="{356BECBE-666E-4BE6-8A18-DB2F3EB192A6}" srcOrd="0" destOrd="0" presId="urn:microsoft.com/office/officeart/2018/2/layout/IconLabelList"/>
    <dgm:cxn modelId="{C339F9E0-D5F0-4D74-B2D8-F0798F8087E0}" type="presOf" srcId="{1AF775CC-6261-4421-AB7D-41B34BB2A43E}" destId="{99E83ECB-1ADD-41AD-ADA7-7590D2E6C709}" srcOrd="0" destOrd="0" presId="urn:microsoft.com/office/officeart/2018/2/layout/IconLabelList"/>
    <dgm:cxn modelId="{F8FF010D-4EC7-416B-A0F7-68B4FA6A981A}" type="presParOf" srcId="{356BECBE-666E-4BE6-8A18-DB2F3EB192A6}" destId="{A5B979A1-9540-4A87-9547-F0912E32FB19}" srcOrd="0" destOrd="0" presId="urn:microsoft.com/office/officeart/2018/2/layout/IconLabelList"/>
    <dgm:cxn modelId="{73452584-1731-4015-A107-0EB28C79D2D0}" type="presParOf" srcId="{A5B979A1-9540-4A87-9547-F0912E32FB19}" destId="{DAD25F40-3452-43EA-B228-F73DA8074018}" srcOrd="0" destOrd="0" presId="urn:microsoft.com/office/officeart/2018/2/layout/IconLabelList"/>
    <dgm:cxn modelId="{30FE90E0-E244-4060-AEDF-B47F637E3EB2}" type="presParOf" srcId="{A5B979A1-9540-4A87-9547-F0912E32FB19}" destId="{D9CB517E-E22B-4BAD-A728-6B89FBC7E6E0}" srcOrd="1" destOrd="0" presId="urn:microsoft.com/office/officeart/2018/2/layout/IconLabelList"/>
    <dgm:cxn modelId="{1B546FF2-1C98-4394-A07F-308004974A8A}" type="presParOf" srcId="{A5B979A1-9540-4A87-9547-F0912E32FB19}" destId="{79D3FFD0-7128-400A-86E3-060E61072299}" srcOrd="2" destOrd="0" presId="urn:microsoft.com/office/officeart/2018/2/layout/IconLabelList"/>
    <dgm:cxn modelId="{096DF91B-8E94-4DDF-86B8-888AE04A23CA}" type="presParOf" srcId="{356BECBE-666E-4BE6-8A18-DB2F3EB192A6}" destId="{B0A40F73-A344-4C16-851B-C7D50EB48008}" srcOrd="1" destOrd="0" presId="urn:microsoft.com/office/officeart/2018/2/layout/IconLabelList"/>
    <dgm:cxn modelId="{0146C3D0-52A8-4596-B99E-DB763A7D19C3}" type="presParOf" srcId="{356BECBE-666E-4BE6-8A18-DB2F3EB192A6}" destId="{E795E18A-DC35-40D9-8481-1EEC06D61EF5}" srcOrd="2" destOrd="0" presId="urn:microsoft.com/office/officeart/2018/2/layout/IconLabelList"/>
    <dgm:cxn modelId="{63E60D60-E277-4E45-978A-601675C67383}" type="presParOf" srcId="{E795E18A-DC35-40D9-8481-1EEC06D61EF5}" destId="{C8326A79-731C-47F0-A136-6CEDD4E43767}" srcOrd="0" destOrd="0" presId="urn:microsoft.com/office/officeart/2018/2/layout/IconLabelList"/>
    <dgm:cxn modelId="{9D569055-C1D6-4DA0-B5F4-249BF1F9A263}" type="presParOf" srcId="{E795E18A-DC35-40D9-8481-1EEC06D61EF5}" destId="{02955475-2F3E-407C-A9AB-62EF543A86CD}" srcOrd="1" destOrd="0" presId="urn:microsoft.com/office/officeart/2018/2/layout/IconLabelList"/>
    <dgm:cxn modelId="{94D652D1-852A-4B0A-A7AB-AA2D923B9171}" type="presParOf" srcId="{E795E18A-DC35-40D9-8481-1EEC06D61EF5}" destId="{99E83ECB-1ADD-41AD-ADA7-7590D2E6C70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25F40-3452-43EA-B228-F73DA8074018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3FFD0-7128-400A-86E3-060E61072299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Average workers make around €38000 a year</a:t>
          </a:r>
        </a:p>
      </dsp:txBody>
      <dsp:txXfrm>
        <a:off x="559800" y="3022743"/>
        <a:ext cx="4320000" cy="720000"/>
      </dsp:txXfrm>
    </dsp:sp>
    <dsp:sp modelId="{C8326A79-731C-47F0-A136-6CEDD4E43767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83ECB-1ADD-41AD-ADA7-7590D2E6C709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Around €2000 a month</a:t>
          </a:r>
        </a:p>
      </dsp:txBody>
      <dsp:txXfrm>
        <a:off x="5635800" y="3022743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25F40-3452-43EA-B228-F73DA8074018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3FFD0-7128-400A-86E3-060E61072299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Average workers make around €38000 </a:t>
          </a:r>
          <a:r>
            <a:rPr lang="en-US" sz="2300" kern="1200" dirty="0">
              <a:latin typeface="Gill Sans Nova"/>
            </a:rPr>
            <a:t>- 60000 </a:t>
          </a:r>
          <a:r>
            <a:rPr lang="en-US" sz="2300" kern="1200" dirty="0"/>
            <a:t>a year</a:t>
          </a:r>
        </a:p>
      </dsp:txBody>
      <dsp:txXfrm>
        <a:off x="559800" y="3022743"/>
        <a:ext cx="4320000" cy="720000"/>
      </dsp:txXfrm>
    </dsp:sp>
    <dsp:sp modelId="{C8326A79-731C-47F0-A136-6CEDD4E43767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83ECB-1ADD-41AD-ADA7-7590D2E6C709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Around €2000</a:t>
          </a:r>
          <a:r>
            <a:rPr lang="en-US" sz="2300" kern="1200" dirty="0">
              <a:latin typeface="Gill Sans Nova"/>
            </a:rPr>
            <a:t> - 4000 </a:t>
          </a:r>
          <a:r>
            <a:rPr lang="en-US" sz="2300" kern="1200" dirty="0"/>
            <a:t> a month</a:t>
          </a:r>
        </a:p>
      </dsp:txBody>
      <dsp:txXfrm>
        <a:off x="5635800" y="3022743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13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4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34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3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29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54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85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47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9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56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11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12/10/23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7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74" r:id="rId8"/>
    <p:sldLayoutId id="2147483675" r:id="rId9"/>
    <p:sldLayoutId id="2147483676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7B132-9C54-4236-8910-3340177AD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 descr="Lifting crane">
            <a:extLst>
              <a:ext uri="{FF2B5EF4-FFF2-40B4-BE49-F238E27FC236}">
                <a16:creationId xmlns:a16="http://schemas.microsoft.com/office/drawing/2014/main" id="{13FCD4F8-334F-61B6-B518-6D360585CD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5542" r="4" b="4"/>
          <a:stretch/>
        </p:blipFill>
        <p:spPr>
          <a:xfrm>
            <a:off x="1" y="10"/>
            <a:ext cx="12183122" cy="68579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4873" y="2222289"/>
            <a:ext cx="9150110" cy="3719258"/>
          </a:xfrm>
        </p:spPr>
        <p:txBody>
          <a:bodyPr anchor="b">
            <a:normAutofit/>
          </a:bodyPr>
          <a:lstStyle/>
          <a:p>
            <a:r>
              <a:rPr lang="en-US" sz="6100" dirty="0">
                <a:solidFill>
                  <a:srgbClr val="FFFFFF"/>
                </a:solidFill>
                <a:cs typeface="Calibri Light"/>
              </a:rPr>
              <a:t>Customer Agent</a:t>
            </a:r>
            <a:br>
              <a:rPr lang="en-US" sz="6100" dirty="0">
                <a:solidFill>
                  <a:srgbClr val="FFFFFF"/>
                </a:solidFill>
                <a:cs typeface="Calibri Light"/>
              </a:rPr>
            </a:br>
            <a:r>
              <a:rPr lang="en-US" sz="6100" dirty="0">
                <a:solidFill>
                  <a:srgbClr val="FFFFFF"/>
                </a:solidFill>
                <a:cs typeface="Calibri Light"/>
              </a:rPr>
              <a:t>Crane Driver</a:t>
            </a:r>
            <a:endParaRPr lang="en-US" sz="61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44733" y="5387607"/>
            <a:ext cx="3633923" cy="2397488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Adam </a:t>
            </a:r>
            <a:r>
              <a:rPr lang="en-US" sz="2000" dirty="0" err="1">
                <a:solidFill>
                  <a:srgbClr val="FFFFFF"/>
                </a:solidFill>
              </a:rPr>
              <a:t>Zakariev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FD33B50-DCFC-4FC8-86E6-220C10042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!!Rectangle">
            <a:extLst>
              <a:ext uri="{FF2B5EF4-FFF2-40B4-BE49-F238E27FC236}">
                <a16:creationId xmlns:a16="http://schemas.microsoft.com/office/drawing/2014/main" id="{B0C822EA-49C6-4B57-89F4-2F6A54365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2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A1DD98-7D17-34FF-2063-B33A4BE655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8C0E6B-F928-2808-C8C5-E20B7098E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268" y="698643"/>
            <a:ext cx="5243394" cy="5189746"/>
          </a:xfrm>
        </p:spPr>
        <p:txBody>
          <a:bodyPr anchor="t">
            <a:normAutofit/>
          </a:bodyPr>
          <a:lstStyle/>
          <a:p>
            <a:r>
              <a:rPr lang="en-US" sz="6100">
                <a:solidFill>
                  <a:srgbClr val="FFFFFF"/>
                </a:solidFill>
                <a:ea typeface="+mj-lt"/>
                <a:cs typeface="+mj-lt"/>
              </a:rPr>
              <a:t>What are some of your responsibilities and/or tasks?</a:t>
            </a:r>
            <a:endParaRPr lang="en-US" sz="6100">
              <a:solidFill>
                <a:srgbClr val="FFFFFF"/>
              </a:solidFill>
            </a:endParaRPr>
          </a:p>
        </p:txBody>
      </p:sp>
      <p:sp>
        <p:nvSpPr>
          <p:cNvPr id="28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0016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796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2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4476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34" name="Straight Connector">
            <a:extLst>
              <a:ext uri="{FF2B5EF4-FFF2-40B4-BE49-F238E27FC236}">
                <a16:creationId xmlns:a16="http://schemas.microsoft.com/office/drawing/2014/main" id="{C27ECE09-20A7-4AE8-973B-F66776C11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02511-E2DD-65E4-8FEF-3AF50975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042" y="698643"/>
            <a:ext cx="4124758" cy="53014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lifting and moving materials around a construction site as safely and efficiently as possible</a:t>
            </a:r>
          </a:p>
        </p:txBody>
      </p:sp>
    </p:spTree>
    <p:extLst>
      <p:ext uri="{BB962C8B-B14F-4D97-AF65-F5344CB8AC3E}">
        <p14:creationId xmlns:p14="http://schemas.microsoft.com/office/powerpoint/2010/main" val="1276205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BB398E-B03F-8DEF-A290-71E36B56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500" b="1" i="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many vacancies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DC76D-A0DF-76D1-9275-4D938C0D2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There are over </a:t>
            </a:r>
            <a:r>
              <a:rPr lang="en-US" sz="4400" dirty="0">
                <a:solidFill>
                  <a:schemeClr val="bg1"/>
                </a:solidFill>
              </a:rPr>
              <a:t>1000 vacancies online</a:t>
            </a:r>
            <a:endParaRPr lang="en-US" sz="4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0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F1F1031-D7BD-DF45-5B5A-8E6D034BF5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33A77F-3E21-A16F-43B9-65C804BC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2"/>
            <a:ext cx="4023360" cy="28022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Customer Agent</a:t>
            </a:r>
          </a:p>
        </p:txBody>
      </p:sp>
    </p:spTree>
    <p:extLst>
      <p:ext uri="{BB962C8B-B14F-4D97-AF65-F5344CB8AC3E}">
        <p14:creationId xmlns:p14="http://schemas.microsoft.com/office/powerpoint/2010/main" val="2601809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DEFC8-39A5-546F-927F-416109B29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0" y="1598246"/>
            <a:ext cx="4626709" cy="51229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5500" b="1" i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companies offer these jobs</a:t>
            </a:r>
            <a:r>
              <a:rPr lang="en-US" sz="5500" b="1" cap="all" dirty="0">
                <a:solidFill>
                  <a:schemeClr val="bg1"/>
                </a:solidFill>
              </a:rPr>
              <a:t>?</a:t>
            </a:r>
            <a:endParaRPr lang="en-US" sz="5500" b="1" i="0" kern="1200" cap="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648F3-BD37-6078-843F-70D94CC91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994" y="1590840"/>
            <a:ext cx="5672176" cy="50952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571500"/>
            <a:r>
              <a:rPr lang="en-US" sz="4400" dirty="0">
                <a:solidFill>
                  <a:schemeClr val="bg1"/>
                </a:solidFill>
              </a:rPr>
              <a:t>Warehouses</a:t>
            </a:r>
          </a:p>
          <a:p>
            <a:pPr marL="571500" indent="-571500"/>
            <a:r>
              <a:rPr lang="en-US" sz="4400" dirty="0">
                <a:solidFill>
                  <a:schemeClr val="bg1"/>
                </a:solidFill>
              </a:rPr>
              <a:t>Different stores</a:t>
            </a:r>
          </a:p>
          <a:p>
            <a:pPr marL="571500" indent="-571500"/>
            <a:r>
              <a:rPr lang="en-US" sz="4400" dirty="0">
                <a:solidFill>
                  <a:schemeClr val="bg1"/>
                </a:solidFill>
              </a:rPr>
              <a:t>Different </a:t>
            </a:r>
            <a:r>
              <a:rPr lang="en-US" sz="4400" dirty="0">
                <a:solidFill>
                  <a:schemeClr val="bg1"/>
                </a:solidFill>
                <a:ea typeface="+mn-lt"/>
                <a:cs typeface="+mn-lt"/>
              </a:rPr>
              <a:t>businesses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40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76B8E-E53C-489C-6E58-7AE1301C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does it pay?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EA099D-E8CC-B019-6D9A-1F06CC3BF0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75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FD33B50-DCFC-4FC8-86E6-220C10042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!!Rectangle">
            <a:extLst>
              <a:ext uri="{FF2B5EF4-FFF2-40B4-BE49-F238E27FC236}">
                <a16:creationId xmlns:a16="http://schemas.microsoft.com/office/drawing/2014/main" id="{B0C822EA-49C6-4B57-89F4-2F6A54365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2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A1DD98-7D17-34FF-2063-B33A4BE655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8C0E6B-F928-2808-C8C5-E20B7098E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268" y="698643"/>
            <a:ext cx="5243394" cy="5189746"/>
          </a:xfrm>
        </p:spPr>
        <p:txBody>
          <a:bodyPr anchor="t">
            <a:normAutofit/>
          </a:bodyPr>
          <a:lstStyle/>
          <a:p>
            <a:r>
              <a:rPr lang="en-US" sz="6100">
                <a:solidFill>
                  <a:srgbClr val="FFFFFF"/>
                </a:solidFill>
                <a:ea typeface="+mj-lt"/>
                <a:cs typeface="+mj-lt"/>
              </a:rPr>
              <a:t>What are some of your responsibilities and/or tasks?</a:t>
            </a:r>
            <a:endParaRPr lang="en-US" sz="6100">
              <a:solidFill>
                <a:srgbClr val="FFFFFF"/>
              </a:solidFill>
            </a:endParaRPr>
          </a:p>
        </p:txBody>
      </p:sp>
      <p:sp>
        <p:nvSpPr>
          <p:cNvPr id="28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0016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796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2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4476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34" name="Straight Connector">
            <a:extLst>
              <a:ext uri="{FF2B5EF4-FFF2-40B4-BE49-F238E27FC236}">
                <a16:creationId xmlns:a16="http://schemas.microsoft.com/office/drawing/2014/main" id="{C27ECE09-20A7-4AE8-973B-F66776C11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02511-E2DD-65E4-8FEF-3AF50975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042" y="698643"/>
            <a:ext cx="4124758" cy="53014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Listen to customers’ concerns</a:t>
            </a:r>
          </a:p>
          <a:p>
            <a:r>
              <a:rPr lang="en-US" sz="1800" dirty="0">
                <a:solidFill>
                  <a:srgbClr val="FFFFFF"/>
                </a:solidFill>
              </a:rPr>
              <a:t>Answer customers</a:t>
            </a:r>
          </a:p>
          <a:p>
            <a:r>
              <a:rPr lang="en-US" sz="1800" dirty="0">
                <a:solidFill>
                  <a:srgbClr val="FFFFFF"/>
                </a:solidFill>
                <a:ea typeface="+mn-lt"/>
                <a:cs typeface="+mn-lt"/>
              </a:rPr>
              <a:t>Maintain a positive attitude</a:t>
            </a:r>
          </a:p>
          <a:p>
            <a:r>
              <a:rPr lang="en-US" sz="1800" dirty="0">
                <a:solidFill>
                  <a:schemeClr val="bg1"/>
                </a:solidFill>
                <a:ea typeface="+mn-lt"/>
                <a:cs typeface="+mn-lt"/>
              </a:rPr>
              <a:t>Open new customer accounts</a:t>
            </a:r>
          </a:p>
        </p:txBody>
      </p:sp>
    </p:spTree>
    <p:extLst>
      <p:ext uri="{BB962C8B-B14F-4D97-AF65-F5344CB8AC3E}">
        <p14:creationId xmlns:p14="http://schemas.microsoft.com/office/powerpoint/2010/main" val="32289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BB398E-B03F-8DEF-A290-71E36B56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30" y="1598246"/>
            <a:ext cx="4554659" cy="50348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500" b="1" i="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many vacancies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DC76D-A0DF-76D1-9275-4D938C0D2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994" y="1590840"/>
            <a:ext cx="5010506" cy="500753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44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There are over 5000 vacancies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0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5A36AC-8D95-FEFE-27D1-3125012B7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337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cap="all" dirty="0">
                <a:solidFill>
                  <a:schemeClr val="bg1"/>
                </a:solidFill>
              </a:rPr>
              <a:t>Crane driver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2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3" descr="A picture containing transport, crane&#10;&#10;Description automatically generated">
            <a:extLst>
              <a:ext uri="{FF2B5EF4-FFF2-40B4-BE49-F238E27FC236}">
                <a16:creationId xmlns:a16="http://schemas.microsoft.com/office/drawing/2014/main" id="{84B4E4F9-0AE7-FF93-5384-7B689FC87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8149" y="201562"/>
            <a:ext cx="5692877" cy="568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76B8E-E53C-489C-6E58-7AE1301C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does it pay?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EA099D-E8CC-B019-6D9A-1F06CC3BF0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024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270EF-A162-2491-82AC-1F3B51F32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Which companies offer these jobs?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AF78-23B8-26C0-C35C-56845C4A4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Construction work</a:t>
            </a:r>
          </a:p>
          <a:p>
            <a:r>
              <a:rPr lang="en-US" dirty="0"/>
              <a:t>In a big warehouse </a:t>
            </a:r>
          </a:p>
          <a:p>
            <a:r>
              <a:rPr lang="en-US" dirty="0"/>
              <a:t>At Port Of Antwerp</a:t>
            </a:r>
          </a:p>
        </p:txBody>
      </p:sp>
    </p:spTree>
    <p:extLst>
      <p:ext uri="{BB962C8B-B14F-4D97-AF65-F5344CB8AC3E}">
        <p14:creationId xmlns:p14="http://schemas.microsoft.com/office/powerpoint/2010/main" val="122601307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 Theme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154</Words>
  <Application>Microsoft Macintosh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Gill Sans Nova</vt:lpstr>
      <vt:lpstr>Univers</vt:lpstr>
      <vt:lpstr>GradientVTI</vt:lpstr>
      <vt:lpstr>Customer Agent Crane Driver</vt:lpstr>
      <vt:lpstr>Customer Agent</vt:lpstr>
      <vt:lpstr>What companies offer these jobs?</vt:lpstr>
      <vt:lpstr>How much does it pay?</vt:lpstr>
      <vt:lpstr>What are some of your responsibilities and/or tasks?</vt:lpstr>
      <vt:lpstr>How many vacancies are there?</vt:lpstr>
      <vt:lpstr>Crane driver</vt:lpstr>
      <vt:lpstr>How much does it pay?</vt:lpstr>
      <vt:lpstr>Which companies offer these jobs?</vt:lpstr>
      <vt:lpstr>What are some of your responsibilities and/or tasks?</vt:lpstr>
      <vt:lpstr>How many vacancies are there?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Vincenza lipari</cp:lastModifiedBy>
  <cp:revision>144</cp:revision>
  <dcterms:created xsi:type="dcterms:W3CDTF">2023-01-27T12:47:41Z</dcterms:created>
  <dcterms:modified xsi:type="dcterms:W3CDTF">2023-12-10T21:35:25Z</dcterms:modified>
</cp:coreProperties>
</file>